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Thin"/>
      <p:regular r:id="rId21"/>
      <p:bold r:id="rId22"/>
      <p:italic r:id="rId23"/>
      <p:boldItalic r:id="rId24"/>
    </p:embeddedFont>
    <p:embeddedFont>
      <p:font typeface="Rubik Light"/>
      <p:regular r:id="rId25"/>
      <p:bold r:id="rId26"/>
      <p:italic r:id="rId27"/>
      <p:boldItalic r:id="rId28"/>
    </p:embeddedFont>
    <p:embeddedFont>
      <p:font typeface="Roboto Medium"/>
      <p:regular r:id="rId29"/>
      <p:bold r:id="rId30"/>
      <p:italic r:id="rId31"/>
      <p:boldItalic r:id="rId32"/>
    </p:embeddedFont>
    <p:embeddedFont>
      <p:font typeface="Roboto"/>
      <p:regular r:id="rId33"/>
      <p:bold r:id="rId34"/>
      <p:italic r:id="rId35"/>
      <p:boldItalic r:id="rId36"/>
    </p:embeddedFont>
    <p:embeddedFont>
      <p:font typeface="Rubik"/>
      <p:regular r:id="rId37"/>
      <p:bold r:id="rId38"/>
      <p:italic r:id="rId39"/>
      <p:boldItalic r:id="rId40"/>
    </p:embeddedFont>
    <p:embeddedFont>
      <p:font typeface="Rubik SemiBold"/>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boldItalic.fntdata"/><Relationship Id="rId20" Type="http://schemas.openxmlformats.org/officeDocument/2006/relationships/slide" Target="slides/slide14.xml"/><Relationship Id="rId42" Type="http://schemas.openxmlformats.org/officeDocument/2006/relationships/font" Target="fonts/RubikSemiBold-bold.fntdata"/><Relationship Id="rId41" Type="http://schemas.openxmlformats.org/officeDocument/2006/relationships/font" Target="fonts/RubikSemiBold-regular.fntdata"/><Relationship Id="rId22" Type="http://schemas.openxmlformats.org/officeDocument/2006/relationships/font" Target="fonts/RobotoThin-bold.fntdata"/><Relationship Id="rId44" Type="http://schemas.openxmlformats.org/officeDocument/2006/relationships/font" Target="fonts/RubikSemiBold-boldItalic.fntdata"/><Relationship Id="rId21" Type="http://schemas.openxmlformats.org/officeDocument/2006/relationships/font" Target="fonts/RobotoThin-regular.fntdata"/><Relationship Id="rId43" Type="http://schemas.openxmlformats.org/officeDocument/2006/relationships/font" Target="fonts/RubikSemiBold-italic.fntdata"/><Relationship Id="rId24" Type="http://schemas.openxmlformats.org/officeDocument/2006/relationships/font" Target="fonts/RobotoThin-boldItalic.fntdata"/><Relationship Id="rId46" Type="http://schemas.openxmlformats.org/officeDocument/2006/relationships/font" Target="fonts/RobotoMono-bold.fntdata"/><Relationship Id="rId23" Type="http://schemas.openxmlformats.org/officeDocument/2006/relationships/font" Target="fonts/RobotoThin-italic.fntdata"/><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ubikLight-bold.fntdata"/><Relationship Id="rId48" Type="http://schemas.openxmlformats.org/officeDocument/2006/relationships/font" Target="fonts/RobotoMono-boldItalic.fntdata"/><Relationship Id="rId25" Type="http://schemas.openxmlformats.org/officeDocument/2006/relationships/font" Target="fonts/RubikLight-regular.fntdata"/><Relationship Id="rId47" Type="http://schemas.openxmlformats.org/officeDocument/2006/relationships/font" Target="fonts/RobotoMono-italic.fntdata"/><Relationship Id="rId28" Type="http://schemas.openxmlformats.org/officeDocument/2006/relationships/font" Target="fonts/RubikLight-boldItalic.fntdata"/><Relationship Id="rId27" Type="http://schemas.openxmlformats.org/officeDocument/2006/relationships/font" Target="fonts/Rubik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italic.fntdata"/><Relationship Id="rId30" Type="http://schemas.openxmlformats.org/officeDocument/2006/relationships/font" Target="fonts/RobotoMedium-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obotoMedium-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ubik-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ubik-italic.fntdata"/><Relationship Id="rId16" Type="http://schemas.openxmlformats.org/officeDocument/2006/relationships/slide" Target="slides/slide10.xml"/><Relationship Id="rId38" Type="http://schemas.openxmlformats.org/officeDocument/2006/relationships/font" Target="fonts/Rubik-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a11cf5cf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a11cf5cf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Halo dan selamat datang, saya [nama] dan hari ini akan mempresentasikan hasil dari tugas akhir dari program [program] yaitu [dashboard]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a10fb2346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a10fb2346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Data berasal dari Januari 2020 hingga Desember 2021</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Perusahaan memiliki 7 kategori produk: robot, drone, robot kit, drone kit, ebook, dan training video; dengan total 69 produk.</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Total penjualan mencapai 1,75 juta, </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Kinerja penjualan bulanan rata-rata sekitar 73 ribu, dengan tertinggi pada Januari 2021 dan terendah pada Oktober 2021.</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Penjualan robot dan drone menyumbang 70% dari total penjualan, dengan robot sendiri mencapai 42% dari total penjualan. Hal ini menunjukkan ketergantungan tinggi pada kategori produk yang top selling</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Kemudian total kuantitas produk terjual adalah 11600 dari 1600 pelanggan unik dan 3300 transaksi.</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Ebook dan video pelatihan terjual masing-masing sebanyak 3100 dan 2100; keduanya mencakup 45% dari total kuantitas, dengan ebook sendiri mencapai 27% dari total kuantitas.</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jumlah pesanan tertinggi adalah Washington, Houston, San Diego, Atlanta, Sacramento.</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penjualan tertinggi adalah Washington, Houston, Sacramento, San Diego, Albany (Australia).</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Pelanggan berasal dari Amerika Utara, Amerika Selatan, Eropa, Australia, dan hanya satu kota dari Afrika. Mayoritas berasal dari kota-kota di Amerika Utara. Masih terdapat region yang kurang terepresentasi seperti afrika dan asia.</a:t>
            </a:r>
            <a:endParaRPr sz="1240">
              <a:solidFill>
                <a:srgbClr val="595959"/>
              </a:solidFill>
              <a:latin typeface="Rubik"/>
              <a:ea typeface="Rubik"/>
              <a:cs typeface="Rubik"/>
              <a:sym typeface="Rubik"/>
            </a:endParaRPr>
          </a:p>
          <a:p>
            <a:pPr indent="-193040" lvl="0" marL="114300" rtl="0" algn="just">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Secara keseluruhan, berdasarkan grafik, kinerja penjualan dari waktu ke waktu menunjukkan tren penurunan.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a10fb2346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a10fb2346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93040" lvl="0" marL="114300" rtl="0" algn="l">
              <a:lnSpc>
                <a:spcPct val="105000"/>
              </a:lnSpc>
              <a:spcBef>
                <a:spcPts val="0"/>
              </a:spcBef>
              <a:spcAft>
                <a:spcPts val="0"/>
              </a:spcAft>
              <a:buClr>
                <a:srgbClr val="595959"/>
              </a:buClr>
              <a:buSzPts val="1240"/>
              <a:buFont typeface="Rubik"/>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a11cf5cf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a11cf5cf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Terimakasih telah memperhatikan presentasi ini. Selanjutnya saya membuka kesempatan jika ada pertanyaan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a10fb2346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a10fb2346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a11cf5cf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a11cf5cfe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a11cf5cfe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6a11cf5cfe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a11cf5cf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a11cf5cf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hari ini adalah sebagai berikut:</a:t>
            </a:r>
            <a:endParaRPr/>
          </a:p>
          <a:p>
            <a:pPr indent="0" lvl="0" marL="0" rtl="0" algn="l">
              <a:spcBef>
                <a:spcPts val="0"/>
              </a:spcBef>
              <a:spcAft>
                <a:spcPts val="0"/>
              </a:spcAft>
              <a:buNone/>
            </a:pPr>
            <a:r>
              <a:rPr lang="en">
                <a:solidFill>
                  <a:schemeClr val="dk1"/>
                </a:solidFill>
              </a:rPr>
              <a:t>0. </a:t>
            </a:r>
            <a:r>
              <a:rPr lang="en">
                <a:solidFill>
                  <a:schemeClr val="dk1"/>
                </a:solidFill>
              </a:rPr>
              <a:t>Pemahaman Data - kunci keberhasilan pada proyek data manapun adalah memahami data secara detail. Jadi saya mengambil waktu untuk memahami model data dan domain bisnis.</a:t>
            </a:r>
            <a:endParaRPr/>
          </a:p>
          <a:p>
            <a:pPr indent="-298450" lvl="0" marL="457200" rtl="0" algn="l">
              <a:spcBef>
                <a:spcPts val="0"/>
              </a:spcBef>
              <a:spcAft>
                <a:spcPts val="0"/>
              </a:spcAft>
              <a:buSzPts val="1100"/>
              <a:buAutoNum type="arabicPeriod"/>
            </a:pPr>
            <a:r>
              <a:rPr lang="en">
                <a:solidFill>
                  <a:schemeClr val="dk1"/>
                </a:solidFill>
              </a:rPr>
              <a:t>setelah tahap pemahaman tersebut, saya kemudian membersihkan dataset yang tersedia dan memikirkan seperti apa dataset ideal yang harus terlihat untuk masalah ini. Jadi bagian ini saya </a:t>
            </a:r>
            <a:r>
              <a:rPr lang="en"/>
              <a:t>m</a:t>
            </a:r>
            <a:r>
              <a:rPr lang="en"/>
              <a:t>enjelaskan bagaimana menyiapkan dan memanipulasi data di bigquery</a:t>
            </a:r>
            <a:endParaRPr/>
          </a:p>
          <a:p>
            <a:pPr indent="-298450" lvl="0" marL="457200" rtl="0" algn="l">
              <a:spcBef>
                <a:spcPts val="0"/>
              </a:spcBef>
              <a:spcAft>
                <a:spcPts val="0"/>
              </a:spcAft>
              <a:buSzPts val="1100"/>
              <a:buAutoNum type="arabicPeriod"/>
            </a:pPr>
            <a:r>
              <a:rPr lang="en">
                <a:solidFill>
                  <a:schemeClr val="dk1"/>
                </a:solidFill>
              </a:rPr>
              <a:t>Setelah memastikan data bersih untuk analisis, saya perlu memproses dan memodelkan data ini menjadi dataset yang dapat dengan tepat menjawab pertanyaan bisnis dan menghasilkan hasil yang dibutuhkan. Di bagian ini saya membahas </a:t>
            </a:r>
            <a:r>
              <a:rPr lang="en"/>
              <a:t>bagaimana skema </a:t>
            </a:r>
            <a:r>
              <a:rPr lang="en"/>
              <a:t>hubungan antar tabel dataset di bigquery</a:t>
            </a:r>
            <a:endParaRPr/>
          </a:p>
          <a:p>
            <a:pPr indent="-298450" lvl="0" marL="457200" rtl="0" algn="l">
              <a:spcBef>
                <a:spcPts val="0"/>
              </a:spcBef>
              <a:spcAft>
                <a:spcPts val="0"/>
              </a:spcAft>
              <a:buSzPts val="1100"/>
              <a:buAutoNum type="arabicPeriod"/>
            </a:pPr>
            <a:r>
              <a:rPr lang="en"/>
              <a:t>Mendemonstrasikan pembuatan master data di bigquery untuk mengkonsolidasi dan mengagregasi data</a:t>
            </a:r>
            <a:endParaRPr/>
          </a:p>
          <a:p>
            <a:pPr indent="-298450" lvl="0" marL="457200" rtl="0" algn="l">
              <a:spcBef>
                <a:spcPts val="0"/>
              </a:spcBef>
              <a:spcAft>
                <a:spcPts val="0"/>
              </a:spcAft>
              <a:buSzPts val="1100"/>
              <a:buAutoNum type="arabicPeriod"/>
            </a:pPr>
            <a:r>
              <a:rPr lang="en"/>
              <a:t>Menunjukkan proses pembuatan dashboard untuk visualisasi di looker studio </a:t>
            </a:r>
            <a:r>
              <a:rPr lang="en">
                <a:solidFill>
                  <a:schemeClr val="dk1"/>
                </a:solidFill>
              </a:rPr>
              <a:t>Dengan dataset baru, saya menggunakan keahlian analitis untuk mengungkap wawasan dari dataset ini dan menghasilkan visualisasi untuk menjelaskan wawasan tersebut.</a:t>
            </a:r>
            <a:endParaRPr/>
          </a:p>
          <a:p>
            <a:pPr indent="-298450" lvl="0" marL="457200" rtl="0" algn="l">
              <a:spcBef>
                <a:spcPts val="0"/>
              </a:spcBef>
              <a:spcAft>
                <a:spcPts val="0"/>
              </a:spcAft>
              <a:buSzPts val="1100"/>
              <a:buAutoNum type="arabicPeriod"/>
            </a:pPr>
            <a:r>
              <a:rPr lang="en">
                <a:solidFill>
                  <a:schemeClr val="dk1"/>
                </a:solidFill>
              </a:rPr>
              <a:t>Dan terakhir saya menggunakan wawasan ini untuk membuka kemungkinan2 keputusan bisnis dan membuat rekomendasi mengenai langkah selanjutnya.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a10fb2346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a10fb2346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a10fb2346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a10fb2346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Query sebelah kiri mengecek field untuk di-assign menjadi primary key</a:t>
            </a:r>
            <a:endParaRPr/>
          </a:p>
          <a:p>
            <a:pPr indent="-298450" lvl="0" marL="457200" rtl="0" algn="l">
              <a:spcBef>
                <a:spcPts val="0"/>
              </a:spcBef>
              <a:spcAft>
                <a:spcPts val="0"/>
              </a:spcAft>
              <a:buSzPts val="1100"/>
              <a:buChar char="-"/>
            </a:pPr>
            <a:r>
              <a:rPr lang="en"/>
              <a:t>Tidak ditemukan adanya duplikasi dan data hilang sehingga lanjut tahap berikutnya</a:t>
            </a:r>
            <a:endParaRPr/>
          </a:p>
          <a:p>
            <a:pPr indent="-298450" lvl="0" marL="457200" rtl="0" algn="l">
              <a:spcBef>
                <a:spcPts val="0"/>
              </a:spcBef>
              <a:spcAft>
                <a:spcPts val="0"/>
              </a:spcAft>
              <a:buSzPts val="1100"/>
              <a:buChar char="-"/>
            </a:pPr>
            <a:r>
              <a:rPr lang="en"/>
              <a:t>Query kedua mengubah nama field di tabel products yang dimulai dari membuat tabel temporary dengan nama field yang diubah, membuang tabel lama, dan mengubah nama tabel tamp menjadi products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a10fb2346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a10fb2346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Tahap ini memahami skema data, struktur masing-masing tabel, dan hubungannya</a:t>
            </a:r>
            <a:endParaRPr sz="1400">
              <a:solidFill>
                <a:srgbClr val="595959"/>
              </a:solidFill>
              <a:latin typeface="Rubik"/>
              <a:ea typeface="Rubik"/>
              <a:cs typeface="Rubik"/>
              <a:sym typeface="Rubik"/>
            </a:endParaRPr>
          </a:p>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Mendefinisikan primary key dalam tabel dan membangun hubungan foreign key antar tabel</a:t>
            </a:r>
            <a:endParaRPr sz="1400">
              <a:solidFill>
                <a:srgbClr val="595959"/>
              </a:solidFill>
              <a:latin typeface="Rubik"/>
              <a:ea typeface="Rubik"/>
              <a:cs typeface="Rubik"/>
              <a:sym typeface="Rubik"/>
            </a:endParaRPr>
          </a:p>
          <a:p>
            <a:pPr indent="-317500" lvl="0" marL="457200" rtl="0" algn="just">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Kesimpulan: hubungan antara tabel-tabel tersebut dibentuk melalui hubungan primary key - foreign key, di mana foreign key dalam tabel anak mengacu pada primary key dalam tabel induk. Hal ini memungkinkan pembentukan hubungan yang terstruktur antara entitas-entitas yang berbeda dalam basis data, memfasilitasi pengambilan dan analisis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a11cf5cf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a11cf5cf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Tahap ini saya melakukan operasi gabung/join </a:t>
            </a:r>
            <a:r>
              <a:rPr lang="en">
                <a:solidFill>
                  <a:schemeClr val="dk1"/>
                </a:solidFill>
              </a:rPr>
              <a:t>di bigquery </a:t>
            </a:r>
            <a:r>
              <a:rPr lang="en"/>
              <a:t>dari tabel orders untuk mengaitkan dengan tabel lainnya menjadi satu tabel master berdasarkan referensi ProdNumber, CategoryID, dan CustomerID</a:t>
            </a:r>
            <a:endParaRPr/>
          </a:p>
          <a:p>
            <a:pPr indent="-298450" lvl="0" marL="457200" rtl="0" algn="l">
              <a:spcBef>
                <a:spcPts val="0"/>
              </a:spcBef>
              <a:spcAft>
                <a:spcPts val="0"/>
              </a:spcAft>
              <a:buSzPts val="1100"/>
              <a:buChar char="-"/>
            </a:pPr>
            <a:r>
              <a:rPr lang="en"/>
              <a:t>Field yang dipilih mencakup OrderDate, ProductCategoryName, ProductName, ProductPrice, OrderQty, TotalSales, CustomerEmail, dan CustomerCity</a:t>
            </a:r>
            <a:endParaRPr/>
          </a:p>
          <a:p>
            <a:pPr indent="-298450" lvl="0" marL="457200" rtl="0" algn="l">
              <a:spcBef>
                <a:spcPts val="0"/>
              </a:spcBef>
              <a:spcAft>
                <a:spcPts val="0"/>
              </a:spcAft>
              <a:buSzPts val="1100"/>
              <a:buChar char="-"/>
            </a:pPr>
            <a:r>
              <a:rPr lang="en"/>
              <a:t>Melakukan agregasi metrik penjualan / totalsales</a:t>
            </a:r>
            <a:endParaRPr/>
          </a:p>
          <a:p>
            <a:pPr indent="-298450" lvl="0" marL="457200" rtl="0" algn="l">
              <a:spcBef>
                <a:spcPts val="0"/>
              </a:spcBef>
              <a:spcAft>
                <a:spcPts val="0"/>
              </a:spcAft>
              <a:buSzPts val="1100"/>
              <a:buChar char="-"/>
            </a:pPr>
            <a:r>
              <a:rPr lang="en"/>
              <a:t>Di sini saya juga perlu memastikan integritas data dan konsistensi pada tabel master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a11cf5cf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a11cf5cf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Pembuatan MasterTable memungkinkan kita untuk menggabungkan dan mengorganisir data dari berbagai sumber.</a:t>
            </a:r>
            <a:endParaRPr/>
          </a:p>
          <a:p>
            <a:pPr indent="0" lvl="0" marL="0" rtl="0" algn="l">
              <a:spcBef>
                <a:spcPts val="0"/>
              </a:spcBef>
              <a:spcAft>
                <a:spcPts val="0"/>
              </a:spcAft>
              <a:buNone/>
            </a:pPr>
            <a:r>
              <a:rPr lang="en"/>
              <a:t>Tabel ini memberikan pandangan komprehensif tentang pesanan, produk, kategori, dan pelanggan dalam satu dataset.</a:t>
            </a:r>
            <a:endParaRPr/>
          </a:p>
          <a:p>
            <a:pPr indent="0" lvl="0" marL="0" rtl="0" algn="l">
              <a:spcBef>
                <a:spcPts val="0"/>
              </a:spcBef>
              <a:spcAft>
                <a:spcPts val="0"/>
              </a:spcAft>
              <a:buNone/>
            </a:pPr>
            <a:r>
              <a:rPr lang="en"/>
              <a:t>Dengan adanya MasterTable, kita dapat melakukan analisis yang efisien dan menghasilkan wawasan </a:t>
            </a:r>
            <a:r>
              <a:rPr lang="en">
                <a:solidFill>
                  <a:schemeClr val="dk1"/>
                </a:solidFill>
              </a:rPr>
              <a:t>dataset yang bermakna untuk analisis dan visualisasi lebih lanjut </a:t>
            </a:r>
            <a:r>
              <a:rPr lang="en"/>
              <a:t>yang nantinya mendukung proses pengambilan keputusan.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a10fb2346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a10fb2346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Saya akan melakukan walkthrough dari sales dashboard di looker studio:</a:t>
            </a:r>
            <a:endParaRPr/>
          </a:p>
          <a:p>
            <a:pPr indent="-298450" lvl="0" marL="457200" rtl="0" algn="l">
              <a:spcBef>
                <a:spcPts val="0"/>
              </a:spcBef>
              <a:spcAft>
                <a:spcPts val="0"/>
              </a:spcAft>
              <a:buSzPts val="1100"/>
              <a:buAutoNum type="arabicPeriod"/>
            </a:pPr>
            <a:r>
              <a:rPr lang="en"/>
              <a:t>Halaman pertama menunjukkan KPI yang perlu dicapai perusahaan untuk satu tahun ke depan berdasarkan rekomendasi strategi</a:t>
            </a:r>
            <a:endParaRPr/>
          </a:p>
          <a:p>
            <a:pPr indent="-298450" lvl="0" marL="457200" rtl="0" algn="l">
              <a:spcBef>
                <a:spcPts val="0"/>
              </a:spcBef>
              <a:spcAft>
                <a:spcPts val="0"/>
              </a:spcAft>
              <a:buSzPts val="1100"/>
              <a:buAutoNum type="arabicPeriod"/>
            </a:pPr>
            <a:r>
              <a:rPr lang="en"/>
              <a:t>Selanjutnya adalah overview,</a:t>
            </a:r>
            <a:endParaRPr/>
          </a:p>
          <a:p>
            <a:pPr indent="-298450" lvl="0" marL="457200" rtl="0" algn="l">
              <a:spcBef>
                <a:spcPts val="0"/>
              </a:spcBef>
              <a:spcAft>
                <a:spcPts val="0"/>
              </a:spcAft>
              <a:buSzPts val="1100"/>
              <a:buAutoNum type="arabicPeriod"/>
            </a:pPr>
            <a:r>
              <a:rPr lang="en"/>
              <a:t>Di bagian atas terdapat filter category dan kota yang diurutkan berdasarkan total salesnya, serta filter tanggal</a:t>
            </a:r>
            <a:endParaRPr/>
          </a:p>
          <a:p>
            <a:pPr indent="-298450" lvl="0" marL="457200" rtl="0" algn="l">
              <a:spcBef>
                <a:spcPts val="0"/>
              </a:spcBef>
              <a:spcAft>
                <a:spcPts val="0"/>
              </a:spcAft>
              <a:buSzPts val="1100"/>
              <a:buAutoNum type="arabicPeriod"/>
            </a:pPr>
            <a:r>
              <a:rPr lang="en"/>
              <a:t>Scorecard di sini menunjukkan totas sales, customer, dan transaksi</a:t>
            </a:r>
            <a:endParaRPr/>
          </a:p>
          <a:p>
            <a:pPr indent="-298450" lvl="0" marL="457200" rtl="0" algn="l">
              <a:spcBef>
                <a:spcPts val="0"/>
              </a:spcBef>
              <a:spcAft>
                <a:spcPts val="0"/>
              </a:spcAft>
              <a:buSzPts val="1100"/>
              <a:buAutoNum type="arabicPeriod"/>
            </a:pPr>
            <a:r>
              <a:rPr lang="en"/>
              <a:t>Grafik Sales performance menunjuukan sales terhadap waktu, garis putus2 adalah rata2 total sales, dan garis semu ini tren penjualan selama periode 2 tahun</a:t>
            </a:r>
            <a:endParaRPr/>
          </a:p>
          <a:p>
            <a:pPr indent="-298450" lvl="0" marL="457200" rtl="0" algn="l">
              <a:spcBef>
                <a:spcPts val="0"/>
              </a:spcBef>
              <a:spcAft>
                <a:spcPts val="0"/>
              </a:spcAft>
              <a:buSzPts val="1100"/>
              <a:buAutoNum type="arabicPeriod"/>
            </a:pPr>
            <a:r>
              <a:rPr lang="en"/>
              <a:t>Sales dan produk terjual per kategori digambarkan dengan pareto, yang menunjukkan total dan persentase kumulatifnya</a:t>
            </a:r>
            <a:endParaRPr/>
          </a:p>
          <a:p>
            <a:pPr indent="-298450" lvl="0" marL="457200" rtl="0" algn="l">
              <a:spcBef>
                <a:spcPts val="0"/>
              </a:spcBef>
              <a:spcAft>
                <a:spcPts val="0"/>
              </a:spcAft>
              <a:buSzPts val="1100"/>
              <a:buAutoNum type="arabicPeriod"/>
            </a:pPr>
            <a:r>
              <a:rPr lang="en"/>
              <a:t>Selanjutnya </a:t>
            </a:r>
            <a:r>
              <a:rPr lang="en">
                <a:solidFill>
                  <a:schemeClr val="dk1"/>
                </a:solidFill>
              </a:rPr>
              <a:t>Sales dan produk terjual per kota, disajikan dengan peta dunia untuk menunjukkan posisi pelanggan dalam high level overview</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Sementara level yang lebih detail ditunjukkan pada tabel, dan dapat diurutkan berdasarkan nilai tertinggi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Saya juga memberikan total customer unik di setiap kota sebagai metrik opsional</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Terakhir, adalah gambaran umum untuk kategori produk yang dapat diurutkan berdaarkan nilai tertinggi</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Selain itu juga memberikan opsi drill down ke level nama produk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Tahap ini adalah fokus dari tugas ini. Tahap ini membantu perusahaan untuk mengkapitalisasi data yang mereka miliki agar menghasilkan insight yang bermakna untuk lebih memahami customer sehingga nantinya dapat memberikan layanan yang lebih personal dan menyenangkan</a:t>
            </a:r>
            <a:endParaRPr/>
          </a:p>
          <a:p>
            <a:pPr indent="0" lvl="0" marL="0" rtl="0" algn="l">
              <a:spcBef>
                <a:spcPts val="0"/>
              </a:spcBef>
              <a:spcAft>
                <a:spcPts val="0"/>
              </a:spcAft>
              <a:buNone/>
            </a:pPr>
            <a:r>
              <a:rPr lang="en"/>
              <a:t>Di sini lah business intelligence expertise hadir, dengan insight yang didapat dari tugas ini, kita dapat melihat bagaimana analytics hadir untuk produksi skala besar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s://github.com/kamil-naly/muamalat" TargetMode="External"/><Relationship Id="rId6" Type="http://schemas.openxmlformats.org/officeDocument/2006/relationships/hyperlink" Target="https://lookerstudio.google.com/s/sOXOyCC0tDI" TargetMode="External"/><Relationship Id="rId7" Type="http://schemas.openxmlformats.org/officeDocument/2006/relationships/hyperlink" Target="https://console.cloud.google.com/bigquery?authuser=1&amp;project=muamalat-final-projec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s://drive.google.com/file/d/1_HvjyZhUQOlV04Oowzp0KYdWiPcWV_oS/view?usp=sharing" TargetMode="External"/><Relationship Id="rId6" Type="http://schemas.openxmlformats.org/officeDocument/2006/relationships/hyperlink" Target="https://youtu.be/fQ6ZU68zVw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slide" Target="/ppt/slides/slide10.xml"/><Relationship Id="rId5" Type="http://schemas.openxmlformats.org/officeDocument/2006/relationships/slide" Target="/ppt/slides/slide4.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console.cloud.google.com/bigquery?sq=536305375991:c5f2ab2a12334a8a8405121ee591f771" TargetMode="External"/><Relationship Id="rId4"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s://console.cloud.google.com/bigquery?sq=536305375991:5f96d72e8a0149748728dca6f19fcae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slide" Target="/ppt/slid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lookerstudio.google.com/s/sOXOyCC0tDI" TargetMode="External"/><Relationship Id="rId5" Type="http://schemas.openxmlformats.org/officeDocument/2006/relationships/image" Target="../media/image9.jpg"/><Relationship Id="rId6" Type="http://schemas.openxmlformats.org/officeDocument/2006/relationships/slide" Target="/ppt/slid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00" name="Google Shape;100;p25"/>
          <p:cNvPicPr preferRelativeResize="0"/>
          <p:nvPr/>
        </p:nvPicPr>
        <p:blipFill>
          <a:blip r:embed="rId4">
            <a:alphaModFix/>
          </a:blip>
          <a:stretch>
            <a:fillRect/>
          </a:stretch>
        </p:blipFill>
        <p:spPr>
          <a:xfrm>
            <a:off x="2246350" y="198775"/>
            <a:ext cx="1979500" cy="593850"/>
          </a:xfrm>
          <a:prstGeom prst="rect">
            <a:avLst/>
          </a:prstGeom>
          <a:noFill/>
          <a:ln>
            <a:noFill/>
          </a:ln>
        </p:spPr>
      </p:pic>
      <p:pic>
        <p:nvPicPr>
          <p:cNvPr id="101" name="Google Shape;101;p25"/>
          <p:cNvPicPr preferRelativeResize="0"/>
          <p:nvPr/>
        </p:nvPicPr>
        <p:blipFill rotWithShape="1">
          <a:blip r:embed="rId5">
            <a:alphaModFix/>
          </a:blip>
          <a:srcRect b="0" l="0" r="0" t="0"/>
          <a:stretch/>
        </p:blipFill>
        <p:spPr>
          <a:xfrm>
            <a:off x="349800" y="186500"/>
            <a:ext cx="1399901" cy="541300"/>
          </a:xfrm>
          <a:prstGeom prst="rect">
            <a:avLst/>
          </a:prstGeom>
          <a:noFill/>
          <a:ln>
            <a:noFill/>
          </a:ln>
        </p:spPr>
      </p:pic>
      <p:sp>
        <p:nvSpPr>
          <p:cNvPr id="102" name="Google Shape;102;p25"/>
          <p:cNvSpPr txBox="1"/>
          <p:nvPr/>
        </p:nvSpPr>
        <p:spPr>
          <a:xfrm>
            <a:off x="517900" y="1639975"/>
            <a:ext cx="4392000" cy="985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Rubik"/>
                <a:ea typeface="Rubik"/>
                <a:cs typeface="Rubik"/>
                <a:sym typeface="Rubik"/>
              </a:rPr>
              <a:t>Data Visualization Dashboard</a:t>
            </a:r>
            <a:endParaRPr sz="400">
              <a:solidFill>
                <a:schemeClr val="lt1"/>
              </a:solidFill>
              <a:latin typeface="Rubik"/>
              <a:ea typeface="Rubik"/>
              <a:cs typeface="Rubik"/>
              <a:sym typeface="Rubik"/>
            </a:endParaRPr>
          </a:p>
        </p:txBody>
      </p:sp>
      <p:sp>
        <p:nvSpPr>
          <p:cNvPr id="103" name="Google Shape;103;p25"/>
          <p:cNvSpPr txBox="1"/>
          <p:nvPr/>
        </p:nvSpPr>
        <p:spPr>
          <a:xfrm>
            <a:off x="517900" y="2517675"/>
            <a:ext cx="4392000" cy="92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Rubik SemiBold"/>
                <a:ea typeface="Rubik SemiBold"/>
                <a:cs typeface="Rubik SemiBold"/>
                <a:sym typeface="Rubik SemiBold"/>
              </a:rPr>
              <a:t>Bank Muamalat Business Intelligence Analyst Project-Based Internship Program</a:t>
            </a:r>
            <a:endParaRPr sz="1600">
              <a:solidFill>
                <a:schemeClr val="lt1"/>
              </a:solidFill>
              <a:latin typeface="Rubik SemiBold"/>
              <a:ea typeface="Rubik SemiBold"/>
              <a:cs typeface="Rubik SemiBold"/>
              <a:sym typeface="Rubik SemiBold"/>
            </a:endParaRPr>
          </a:p>
        </p:txBody>
      </p:sp>
      <p:sp>
        <p:nvSpPr>
          <p:cNvPr id="104" name="Google Shape;104;p25"/>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106" name="Google Shape;106;p25"/>
          <p:cNvSpPr txBox="1"/>
          <p:nvPr/>
        </p:nvSpPr>
        <p:spPr>
          <a:xfrm>
            <a:off x="517900" y="32425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Kamila Nur Aliya</a:t>
            </a:r>
            <a:endParaRPr sz="2000">
              <a:solidFill>
                <a:schemeClr val="lt1"/>
              </a:solidFill>
              <a:latin typeface="Rubik Light"/>
              <a:ea typeface="Rubik Light"/>
              <a:cs typeface="Rubik Light"/>
              <a:sym typeface="Rubi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4"/>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99" name="Google Shape;199;p34"/>
          <p:cNvSpPr txBox="1"/>
          <p:nvPr/>
        </p:nvSpPr>
        <p:spPr>
          <a:xfrm>
            <a:off x="615325" y="1039100"/>
            <a:ext cx="7952100" cy="3640800"/>
          </a:xfrm>
          <a:prstGeom prst="rect">
            <a:avLst/>
          </a:prstGeom>
          <a:noFill/>
          <a:ln>
            <a:noFill/>
          </a:ln>
        </p:spPr>
        <p:txBody>
          <a:bodyPr anchorCtr="0" anchor="t" bIns="91425" lIns="91425" spcFirstLastPara="1" rIns="91425" wrap="square" tIns="91425">
            <a:noAutofit/>
          </a:bodyPr>
          <a:lstStyle/>
          <a:p>
            <a:pPr indent="0" lvl="0" marL="457200" rtl="0" algn="just">
              <a:lnSpc>
                <a:spcPct val="105000"/>
              </a:lnSpc>
              <a:spcBef>
                <a:spcPts val="0"/>
              </a:spcBef>
              <a:spcAft>
                <a:spcPts val="1200"/>
              </a:spcAft>
              <a:buNone/>
            </a:pPr>
            <a:r>
              <a:t/>
            </a:r>
            <a:endParaRPr sz="1240">
              <a:solidFill>
                <a:srgbClr val="595959"/>
              </a:solidFill>
              <a:latin typeface="Rubik"/>
              <a:ea typeface="Rubik"/>
              <a:cs typeface="Rubik"/>
              <a:sym typeface="Rubik"/>
            </a:endParaRPr>
          </a:p>
        </p:txBody>
      </p:sp>
      <p:pic>
        <p:nvPicPr>
          <p:cNvPr id="200" name="Google Shape;200;p3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1" name="Google Shape;201;p34"/>
          <p:cNvSpPr txBox="1"/>
          <p:nvPr>
            <p:ph idx="4294967295" type="title"/>
          </p:nvPr>
        </p:nvSpPr>
        <p:spPr>
          <a:xfrm>
            <a:off x="5268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Insights</a:t>
            </a:r>
            <a:endParaRPr sz="1400">
              <a:latin typeface="Rubik"/>
              <a:ea typeface="Rubik"/>
              <a:cs typeface="Rubik"/>
              <a:sym typeface="Rubik"/>
            </a:endParaRPr>
          </a:p>
        </p:txBody>
      </p:sp>
      <p:grpSp>
        <p:nvGrpSpPr>
          <p:cNvPr id="202" name="Google Shape;202;p34"/>
          <p:cNvGrpSpPr/>
          <p:nvPr/>
        </p:nvGrpSpPr>
        <p:grpSpPr>
          <a:xfrm>
            <a:off x="526788" y="1003925"/>
            <a:ext cx="2486829" cy="3711155"/>
            <a:chOff x="1118224" y="283725"/>
            <a:chExt cx="2090826" cy="4076400"/>
          </a:xfrm>
        </p:grpSpPr>
        <p:sp>
          <p:nvSpPr>
            <p:cNvPr id="203" name="Google Shape;203;p34"/>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Total Sales</a:t>
              </a:r>
              <a:endParaRPr sz="1200">
                <a:solidFill>
                  <a:srgbClr val="1D7E75"/>
                </a:solidFill>
                <a:latin typeface="Roboto Medium"/>
                <a:ea typeface="Roboto Medium"/>
                <a:cs typeface="Roboto Medium"/>
                <a:sym typeface="Roboto Medium"/>
              </a:endParaRPr>
            </a:p>
          </p:txBody>
        </p:sp>
        <p:sp>
          <p:nvSpPr>
            <p:cNvPr id="206" name="Google Shape;206;p34"/>
            <p:cNvSpPr/>
            <p:nvPr/>
          </p:nvSpPr>
          <p:spPr>
            <a:xfrm>
              <a:off x="1233923" y="1755193"/>
              <a:ext cx="1815000" cy="9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Rata-rata penjualan per bulan: 73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Tertinggi Januari 2021: 95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1D7E75"/>
                  </a:solidFill>
                  <a:latin typeface="Roboto"/>
                  <a:ea typeface="Roboto"/>
                  <a:cs typeface="Roboto"/>
                  <a:sym typeface="Roboto"/>
                </a:rPr>
                <a:t>Terendah Oktober 2021: 52,3 ribu</a:t>
              </a:r>
              <a:endParaRPr sz="10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1D7E75"/>
                </a:solidFill>
                <a:latin typeface="Roboto"/>
                <a:ea typeface="Roboto"/>
                <a:cs typeface="Roboto"/>
                <a:sym typeface="Roboto"/>
              </a:endParaRPr>
            </a:p>
          </p:txBody>
        </p:sp>
        <p:sp>
          <p:nvSpPr>
            <p:cNvPr id="207" name="Google Shape;207;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5"/>
                  </a:solidFill>
                  <a:latin typeface="Roboto"/>
                  <a:ea typeface="Roboto"/>
                  <a:cs typeface="Roboto"/>
                  <a:sym typeface="Roboto"/>
                </a:rPr>
                <a:t>1,75 Juta</a:t>
              </a:r>
              <a:endParaRPr sz="3600">
                <a:solidFill>
                  <a:srgbClr val="1D7E75"/>
                </a:solidFill>
                <a:latin typeface="Roboto Thin"/>
                <a:ea typeface="Roboto Thin"/>
                <a:cs typeface="Roboto Thin"/>
                <a:sym typeface="Roboto Thin"/>
              </a:endParaRPr>
            </a:p>
          </p:txBody>
        </p:sp>
        <p:sp>
          <p:nvSpPr>
            <p:cNvPr id="208" name="Google Shape;208;p3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robot: 743,5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drone: 477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Robot &amp; drone menyumbang 70% dari total penjualan; 42% dari robot</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robot  kit, drone kit, dan training video</a:t>
              </a:r>
              <a:endParaRPr sz="800">
                <a:solidFill>
                  <a:srgbClr val="FFFFFF"/>
                </a:solidFill>
                <a:latin typeface="Roboto"/>
                <a:ea typeface="Roboto"/>
                <a:cs typeface="Roboto"/>
                <a:sym typeface="Roboto"/>
              </a:endParaRPr>
            </a:p>
          </p:txBody>
        </p:sp>
      </p:grpSp>
      <p:grpSp>
        <p:nvGrpSpPr>
          <p:cNvPr id="210" name="Google Shape;210;p34"/>
          <p:cNvGrpSpPr/>
          <p:nvPr/>
        </p:nvGrpSpPr>
        <p:grpSpPr>
          <a:xfrm>
            <a:off x="3328575" y="1003925"/>
            <a:ext cx="2486829" cy="3711155"/>
            <a:chOff x="1118224" y="283725"/>
            <a:chExt cx="2090826" cy="4076400"/>
          </a:xfrm>
        </p:grpSpPr>
        <p:sp>
          <p:nvSpPr>
            <p:cNvPr id="211" name="Google Shape;211;p34"/>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Total produk terjual</a:t>
              </a:r>
              <a:endParaRPr sz="1200">
                <a:solidFill>
                  <a:srgbClr val="1D7E75"/>
                </a:solidFill>
                <a:latin typeface="Roboto Medium"/>
                <a:ea typeface="Roboto Medium"/>
                <a:cs typeface="Roboto Medium"/>
                <a:sym typeface="Roboto Medium"/>
              </a:endParaRPr>
            </a:p>
          </p:txBody>
        </p:sp>
        <p:sp>
          <p:nvSpPr>
            <p:cNvPr id="214" name="Google Shape;214;p34"/>
            <p:cNvSpPr/>
            <p:nvPr/>
          </p:nvSpPr>
          <p:spPr>
            <a:xfrm>
              <a:off x="1225999"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D7E75"/>
                  </a:solidFill>
                  <a:latin typeface="Roboto"/>
                  <a:ea typeface="Roboto"/>
                  <a:cs typeface="Roboto"/>
                  <a:sym typeface="Roboto"/>
                </a:rPr>
                <a:t>1,67 ribu pelanggan unik</a:t>
              </a:r>
              <a:endParaRPr>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1D7E75"/>
                  </a:solidFill>
                  <a:latin typeface="Roboto"/>
                  <a:ea typeface="Roboto"/>
                  <a:cs typeface="Roboto"/>
                  <a:sym typeface="Roboto"/>
                </a:rPr>
                <a:t>3,34 ribu transaksi</a:t>
              </a:r>
              <a:endParaRPr>
                <a:solidFill>
                  <a:srgbClr val="1D7E75"/>
                </a:solidFill>
                <a:latin typeface="Roboto"/>
                <a:ea typeface="Roboto"/>
                <a:cs typeface="Roboto"/>
                <a:sym typeface="Roboto"/>
              </a:endParaRPr>
            </a:p>
          </p:txBody>
        </p:sp>
        <p:sp>
          <p:nvSpPr>
            <p:cNvPr id="215" name="Google Shape;215;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1D7E75"/>
                  </a:solidFill>
                  <a:latin typeface="Roboto"/>
                  <a:ea typeface="Roboto"/>
                  <a:cs typeface="Roboto"/>
                  <a:sym typeface="Roboto"/>
                </a:rPr>
                <a:t>11,65 Ribu</a:t>
              </a:r>
              <a:endParaRPr sz="3200">
                <a:solidFill>
                  <a:srgbClr val="1D7E75"/>
                </a:solidFill>
                <a:latin typeface="Roboto Thin"/>
                <a:ea typeface="Roboto Thin"/>
                <a:cs typeface="Roboto Thin"/>
                <a:sym typeface="Roboto Thin"/>
              </a:endParaRPr>
            </a:p>
          </p:txBody>
        </p:sp>
        <p:sp>
          <p:nvSpPr>
            <p:cNvPr id="216" name="Google Shape;216;p3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ebook: 3,1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training video: 2,1 ribu</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Ebook &amp; training video  menyumbang 45% dari total produk terjual</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blueprints, drone kit, dan drone</a:t>
              </a:r>
              <a:endParaRPr sz="800">
                <a:solidFill>
                  <a:srgbClr val="FFFFFF"/>
                </a:solidFill>
                <a:latin typeface="Roboto"/>
                <a:ea typeface="Roboto"/>
                <a:cs typeface="Roboto"/>
                <a:sym typeface="Roboto"/>
              </a:endParaRPr>
            </a:p>
          </p:txBody>
        </p:sp>
      </p:grpSp>
      <p:grpSp>
        <p:nvGrpSpPr>
          <p:cNvPr id="218" name="Google Shape;218;p34"/>
          <p:cNvGrpSpPr/>
          <p:nvPr/>
        </p:nvGrpSpPr>
        <p:grpSpPr>
          <a:xfrm>
            <a:off x="6230675" y="1003925"/>
            <a:ext cx="2486829" cy="3711155"/>
            <a:chOff x="1118224" y="283725"/>
            <a:chExt cx="2090826" cy="4076400"/>
          </a:xfrm>
        </p:grpSpPr>
        <p:sp>
          <p:nvSpPr>
            <p:cNvPr id="219" name="Google Shape;219;p34"/>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5"/>
                  </a:solidFill>
                  <a:latin typeface="Roboto Medium"/>
                  <a:ea typeface="Roboto Medium"/>
                  <a:cs typeface="Roboto Medium"/>
                  <a:sym typeface="Roboto Medium"/>
                </a:rPr>
                <a:t>Kota dengan penjualan dan jumlah pesanan tertinggi</a:t>
              </a:r>
              <a:endParaRPr sz="1200">
                <a:solidFill>
                  <a:srgbClr val="1D7E75"/>
                </a:solidFill>
                <a:latin typeface="Roboto Medium"/>
                <a:ea typeface="Roboto Medium"/>
                <a:cs typeface="Roboto Medium"/>
                <a:sym typeface="Roboto Medium"/>
              </a:endParaRPr>
            </a:p>
          </p:txBody>
        </p:sp>
        <p:sp>
          <p:nvSpPr>
            <p:cNvPr id="222" name="Google Shape;222;p34"/>
            <p:cNvSpPr/>
            <p:nvPr/>
          </p:nvSpPr>
          <p:spPr>
            <a:xfrm>
              <a:off x="1225999"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1D7E75"/>
                  </a:solidFill>
                  <a:latin typeface="Roboto"/>
                  <a:ea typeface="Roboto"/>
                  <a:cs typeface="Roboto"/>
                  <a:sym typeface="Roboto"/>
                </a:rPr>
                <a:t>Top 5 sales: Washington, Houston, San Diego, Atlanta, Sacramento.</a:t>
              </a:r>
              <a:endParaRPr sz="9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rPr lang="en" sz="900">
                  <a:solidFill>
                    <a:srgbClr val="1D7E75"/>
                  </a:solidFill>
                  <a:latin typeface="Roboto"/>
                  <a:ea typeface="Roboto"/>
                  <a:cs typeface="Roboto"/>
                  <a:sym typeface="Roboto"/>
                </a:rPr>
                <a:t>Top 5 order: Washington, Houston, Sacramento, San Diego, Albany (Australia).</a:t>
              </a:r>
              <a:endParaRPr sz="900">
                <a:solidFill>
                  <a:srgbClr val="1D7E75"/>
                </a:solidFill>
                <a:latin typeface="Roboto"/>
                <a:ea typeface="Roboto"/>
                <a:cs typeface="Roboto"/>
                <a:sym typeface="Roboto"/>
              </a:endParaRPr>
            </a:p>
            <a:p>
              <a:pPr indent="0" lvl="0" marL="0" rtl="0" algn="l">
                <a:lnSpc>
                  <a:spcPct val="115000"/>
                </a:lnSpc>
                <a:spcBef>
                  <a:spcPts val="0"/>
                </a:spcBef>
                <a:spcAft>
                  <a:spcPts val="0"/>
                </a:spcAft>
                <a:buNone/>
              </a:pPr>
              <a:r>
                <a:t/>
              </a:r>
              <a:endParaRPr sz="900">
                <a:solidFill>
                  <a:srgbClr val="1D7E75"/>
                </a:solidFill>
                <a:latin typeface="Roboto"/>
                <a:ea typeface="Roboto"/>
                <a:cs typeface="Roboto"/>
                <a:sym typeface="Roboto"/>
              </a:endParaRPr>
            </a:p>
          </p:txBody>
        </p:sp>
        <p:sp>
          <p:nvSpPr>
            <p:cNvPr id="223" name="Google Shape;223;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1D7E75"/>
                  </a:solidFill>
                  <a:latin typeface="Roboto"/>
                  <a:ea typeface="Roboto"/>
                  <a:cs typeface="Roboto"/>
                  <a:sym typeface="Roboto"/>
                </a:rPr>
                <a:t>Washington</a:t>
              </a:r>
              <a:endParaRPr sz="2900">
                <a:solidFill>
                  <a:srgbClr val="1D7E75"/>
                </a:solidFill>
                <a:latin typeface="Roboto Thin"/>
                <a:ea typeface="Roboto Thin"/>
                <a:cs typeface="Roboto Thin"/>
                <a:sym typeface="Roboto Thin"/>
              </a:endParaRPr>
            </a:p>
          </p:txBody>
        </p:sp>
        <p:sp>
          <p:nvSpPr>
            <p:cNvPr id="224" name="Google Shape;224;p3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Pelanggan berasal dari region Amerika Utara, Amerika Selatan, Eropa, Australia, dan hanya satu kota dari Afrika.</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Mayoritas berasal dari Amerika Utara</a:t>
              </a:r>
              <a:endParaRPr sz="8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31" name="Google Shape;231;p3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32" name="Google Shape;232;p35"/>
          <p:cNvSpPr txBox="1"/>
          <p:nvPr>
            <p:ph idx="4294967295"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Rekomendasi</a:t>
            </a:r>
            <a:endParaRPr sz="1400">
              <a:latin typeface="Rubik"/>
              <a:ea typeface="Rubik"/>
              <a:cs typeface="Rubik"/>
              <a:sym typeface="Rubik"/>
            </a:endParaRPr>
          </a:p>
        </p:txBody>
      </p:sp>
      <p:sp>
        <p:nvSpPr>
          <p:cNvPr id="233" name="Google Shape;233;p35"/>
          <p:cNvSpPr txBox="1"/>
          <p:nvPr/>
        </p:nvSpPr>
        <p:spPr>
          <a:xfrm>
            <a:off x="311700" y="1039100"/>
            <a:ext cx="3204300" cy="3640800"/>
          </a:xfrm>
          <a:prstGeom prst="rect">
            <a:avLst/>
          </a:prstGeom>
          <a:noFill/>
          <a:ln>
            <a:noFill/>
          </a:ln>
        </p:spPr>
        <p:txBody>
          <a:bodyPr anchorCtr="0" anchor="t" bIns="91425" lIns="91425" spcFirstLastPara="1" rIns="91425" wrap="square" tIns="91425">
            <a:noAutofit/>
          </a:bodyPr>
          <a:lstStyle/>
          <a:p>
            <a:pPr indent="0" lvl="0" marL="457200" rtl="0" algn="l">
              <a:lnSpc>
                <a:spcPct val="105000"/>
              </a:lnSpc>
              <a:spcBef>
                <a:spcPts val="0"/>
              </a:spcBef>
              <a:spcAft>
                <a:spcPts val="1200"/>
              </a:spcAft>
              <a:buNone/>
            </a:pPr>
            <a:r>
              <a:t/>
            </a:r>
            <a:endParaRPr sz="1240">
              <a:solidFill>
                <a:srgbClr val="595959"/>
              </a:solidFill>
              <a:latin typeface="Rubik"/>
              <a:ea typeface="Rubik"/>
              <a:cs typeface="Rubik"/>
              <a:sym typeface="Rubik"/>
            </a:endParaRPr>
          </a:p>
        </p:txBody>
      </p:sp>
      <p:sp>
        <p:nvSpPr>
          <p:cNvPr id="234" name="Google Shape;234;p35"/>
          <p:cNvSpPr txBox="1"/>
          <p:nvPr/>
        </p:nvSpPr>
        <p:spPr>
          <a:xfrm>
            <a:off x="311700" y="1039100"/>
            <a:ext cx="6306300" cy="36408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Secara keseluruhan tren kinerja penjualan menunjukkan penurunan, sehingga saya mengusulkan perusahaan untuk mengevaluasi ulang strategi penjualan saat ini. Meskipun kategori produk utama yaitu robot dan drone memberikan kontribusi yang signifikan terhadap penjualan, ketergantungan pada kategori tertentu lebih berisiko bagi perusahaan. </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None/>
            </a:pPr>
            <a:r>
              <a:t/>
            </a:r>
            <a:endParaRPr sz="1040">
              <a:solidFill>
                <a:srgbClr val="595959"/>
              </a:solidFill>
              <a:latin typeface="Rubik"/>
              <a:ea typeface="Rubik"/>
              <a:cs typeface="Rubik"/>
              <a:sym typeface="Rubik"/>
            </a:endParaRPr>
          </a:p>
          <a:p>
            <a:pPr indent="0" lvl="0" marL="0" rtl="0" algn="just">
              <a:lnSpc>
                <a:spcPct val="100000"/>
              </a:lnSpc>
              <a:spcBef>
                <a:spcPts val="0"/>
              </a:spcBef>
              <a:spcAft>
                <a:spcPts val="0"/>
              </a:spcAft>
              <a:buNone/>
            </a:pPr>
            <a:r>
              <a:rPr b="1" lang="en" sz="1040">
                <a:solidFill>
                  <a:srgbClr val="0796A1"/>
                </a:solidFill>
                <a:latin typeface="Rubik"/>
                <a:ea typeface="Rubik"/>
                <a:cs typeface="Rubik"/>
                <a:sym typeface="Rubik"/>
              </a:rPr>
              <a:t>Diversifikasi produk</a:t>
            </a:r>
            <a:endParaRPr b="1" sz="1040">
              <a:solidFill>
                <a:srgbClr val="0796A1"/>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Perusahaan berpeluang melakukan diversifikasi produk dengan memperkenalkan produk baru atau memperluas kategori produk untuk memperluas basis pelanggan dan mengeksplorasi pasar baru untuk mengurangi dampak fluktuasi pada kategori produk. Juga meningkatkan penjualan dari produk </a:t>
            </a:r>
            <a:r>
              <a:rPr i="1" lang="en" sz="1040">
                <a:solidFill>
                  <a:srgbClr val="595959"/>
                </a:solidFill>
                <a:latin typeface="Rubik"/>
                <a:ea typeface="Rubik"/>
                <a:cs typeface="Rubik"/>
                <a:sym typeface="Rubik"/>
              </a:rPr>
              <a:t>existing</a:t>
            </a:r>
            <a:r>
              <a:rPr lang="en" sz="1040">
                <a:solidFill>
                  <a:srgbClr val="595959"/>
                </a:solidFill>
                <a:latin typeface="Rubik"/>
                <a:ea typeface="Rubik"/>
                <a:cs typeface="Rubik"/>
                <a:sym typeface="Rubik"/>
              </a:rPr>
              <a:t>: ebook, training video, dan blueprints untuk menghindari ketidakseimbangan dari</a:t>
            </a:r>
            <a:r>
              <a:rPr lang="en" sz="1040">
                <a:solidFill>
                  <a:srgbClr val="595959"/>
                </a:solidFill>
                <a:latin typeface="Rubik"/>
                <a:ea typeface="Rubik"/>
                <a:cs typeface="Rubik"/>
                <a:sym typeface="Rubik"/>
              </a:rPr>
              <a:t> penjualan per kategori</a:t>
            </a:r>
            <a:r>
              <a:rPr lang="en" sz="1040">
                <a:solidFill>
                  <a:srgbClr val="595959"/>
                </a:solidFill>
                <a:latin typeface="Rubik"/>
                <a:ea typeface="Rubik"/>
                <a:cs typeface="Rubik"/>
                <a:sym typeface="Rubik"/>
              </a:rPr>
              <a:t>.</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None/>
            </a:pPr>
            <a:r>
              <a:rPr b="1" lang="en" sz="1040">
                <a:solidFill>
                  <a:srgbClr val="019FAB"/>
                </a:solidFill>
                <a:latin typeface="Rubik"/>
                <a:ea typeface="Rubik"/>
                <a:cs typeface="Rubik"/>
                <a:sym typeface="Rubik"/>
              </a:rPr>
              <a:t>Ekspansi pasar</a:t>
            </a:r>
            <a:endParaRPr b="1" sz="1040">
              <a:solidFill>
                <a:srgbClr val="019FAB"/>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Mengingat sebagian besar pelanggan berasal dari Amerika Utara, Amerika Selatan, Eropa, dan Australia, perusahaan perlu mempertimbangkan strategi untuk menembus region pasar baru, seperti Afrika atau Asia, untuk menjangkau segmen pelanggan baru dan meningkatkan potensi penjualan. Selain itu juga meningkatkan penjualan dan jumlah kuantitas di kota-kota di luar 5 kota teratas untuk diversifikasi pasar.</a:t>
            </a:r>
            <a:endParaRPr sz="1040">
              <a:solidFill>
                <a:srgbClr val="595959"/>
              </a:solidFill>
              <a:latin typeface="Rubik"/>
              <a:ea typeface="Rubik"/>
              <a:cs typeface="Rubik"/>
              <a:sym typeface="Rubik"/>
            </a:endParaRPr>
          </a:p>
          <a:p>
            <a:pPr indent="0" lvl="0" marL="0" rtl="0" algn="just">
              <a:lnSpc>
                <a:spcPct val="105000"/>
              </a:lnSpc>
              <a:spcBef>
                <a:spcPts val="0"/>
              </a:spcBef>
              <a:spcAft>
                <a:spcPts val="0"/>
              </a:spcAft>
              <a:buClr>
                <a:schemeClr val="dk1"/>
              </a:buClr>
              <a:buSzPts val="1100"/>
              <a:buFont typeface="Arial"/>
              <a:buNone/>
            </a:pPr>
            <a:r>
              <a:rPr b="1" lang="en" sz="1040">
                <a:solidFill>
                  <a:srgbClr val="019FAB"/>
                </a:solidFill>
                <a:latin typeface="Rubik"/>
                <a:ea typeface="Rubik"/>
                <a:cs typeface="Rubik"/>
                <a:sym typeface="Rubik"/>
              </a:rPr>
              <a:t>Retensi pelanggan</a:t>
            </a:r>
            <a:endParaRPr b="1" sz="1040">
              <a:solidFill>
                <a:srgbClr val="019FAB"/>
              </a:solidFill>
              <a:latin typeface="Rubik"/>
              <a:ea typeface="Rubik"/>
              <a:cs typeface="Rubik"/>
              <a:sym typeface="Rubik"/>
            </a:endParaRPr>
          </a:p>
          <a:p>
            <a:pPr indent="0" lvl="0" marL="0" rtl="0" algn="just">
              <a:lnSpc>
                <a:spcPct val="105000"/>
              </a:lnSpc>
              <a:spcBef>
                <a:spcPts val="0"/>
              </a:spcBef>
              <a:spcAft>
                <a:spcPts val="0"/>
              </a:spcAft>
              <a:buNone/>
            </a:pPr>
            <a:r>
              <a:rPr lang="en" sz="1040">
                <a:solidFill>
                  <a:srgbClr val="595959"/>
                </a:solidFill>
                <a:latin typeface="Rubik"/>
                <a:ea typeface="Rubik"/>
                <a:cs typeface="Rubik"/>
                <a:sym typeface="Rubik"/>
              </a:rPr>
              <a:t>Perusahaan memiliki jumlah pelanggan unik yang signifikan, sehingga perlu fokus pada strategi untuk meningkatkan retensi pelanggan dan loyalitas melalui personalisasi pemasaran, peningkatan layanan pelanggan, dan program loyalitas. Juga perlu mempertimbangkan untuk melakukan analisis segmentasi pelanggan untuk lebih memahami karakteristik dan preferensi dari segmen pelanggan yang berbeda dan mengimplementasikan kampanye dan promosi sesuai target segmen.</a:t>
            </a:r>
            <a:endParaRPr sz="1040">
              <a:solidFill>
                <a:srgbClr val="595959"/>
              </a:solidFill>
              <a:latin typeface="Rubik"/>
              <a:ea typeface="Rubik"/>
              <a:cs typeface="Rubik"/>
              <a:sym typeface="Rubik"/>
            </a:endParaRPr>
          </a:p>
          <a:p>
            <a:pPr indent="0" lvl="0" marL="0" rtl="0" algn="just">
              <a:lnSpc>
                <a:spcPct val="105000"/>
              </a:lnSpc>
              <a:spcBef>
                <a:spcPts val="1200"/>
              </a:spcBef>
              <a:spcAft>
                <a:spcPts val="1200"/>
              </a:spcAft>
              <a:buNone/>
            </a:pPr>
            <a:r>
              <a:t/>
            </a:r>
            <a:endParaRPr sz="1040">
              <a:solidFill>
                <a:srgbClr val="595959"/>
              </a:solidFill>
              <a:latin typeface="Rubik"/>
              <a:ea typeface="Rubik"/>
              <a:cs typeface="Rubik"/>
              <a:sym typeface="Rubik"/>
            </a:endParaRPr>
          </a:p>
        </p:txBody>
      </p:sp>
      <p:pic>
        <p:nvPicPr>
          <p:cNvPr id="235" name="Google Shape;235;p35"/>
          <p:cNvPicPr preferRelativeResize="0"/>
          <p:nvPr/>
        </p:nvPicPr>
        <p:blipFill>
          <a:blip r:embed="rId5">
            <a:alphaModFix amt="62000"/>
          </a:blip>
          <a:stretch>
            <a:fillRect/>
          </a:stretch>
        </p:blipFill>
        <p:spPr>
          <a:xfrm>
            <a:off x="6253675" y="2253175"/>
            <a:ext cx="2890325" cy="289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41" name="Google Shape;241;p36"/>
          <p:cNvPicPr preferRelativeResize="0"/>
          <p:nvPr/>
        </p:nvPicPr>
        <p:blipFill>
          <a:blip r:embed="rId4">
            <a:alphaModFix/>
          </a:blip>
          <a:stretch>
            <a:fillRect/>
          </a:stretch>
        </p:blipFill>
        <p:spPr>
          <a:xfrm>
            <a:off x="4871775" y="4274900"/>
            <a:ext cx="1979500" cy="593850"/>
          </a:xfrm>
          <a:prstGeom prst="rect">
            <a:avLst/>
          </a:prstGeom>
          <a:noFill/>
          <a:ln>
            <a:noFill/>
          </a:ln>
        </p:spPr>
      </p:pic>
      <p:pic>
        <p:nvPicPr>
          <p:cNvPr id="242" name="Google Shape;242;p36"/>
          <p:cNvPicPr preferRelativeResize="0"/>
          <p:nvPr/>
        </p:nvPicPr>
        <p:blipFill rotWithShape="1">
          <a:blip r:embed="rId5">
            <a:alphaModFix/>
          </a:blip>
          <a:srcRect b="0" l="0" r="0" t="0"/>
          <a:stretch/>
        </p:blipFill>
        <p:spPr>
          <a:xfrm>
            <a:off x="2895425" y="4262625"/>
            <a:ext cx="1399901" cy="541300"/>
          </a:xfrm>
          <a:prstGeom prst="rect">
            <a:avLst/>
          </a:prstGeom>
          <a:noFill/>
          <a:ln>
            <a:noFill/>
          </a:ln>
        </p:spPr>
      </p:pic>
      <p:sp>
        <p:nvSpPr>
          <p:cNvPr id="243" name="Google Shape;243;p36"/>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Terima kasih</a:t>
            </a:r>
            <a:endParaRPr sz="2000">
              <a:solidFill>
                <a:srgbClr val="17A6B1"/>
              </a:solidFill>
              <a:latin typeface="Rubik"/>
              <a:ea typeface="Rubik"/>
              <a:cs typeface="Rubik"/>
              <a:sym typeface="Rubik"/>
            </a:endParaRPr>
          </a:p>
        </p:txBody>
      </p:sp>
      <p:sp>
        <p:nvSpPr>
          <p:cNvPr id="244" name="Google Shape;244;p36"/>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50" name="Google Shape;250;p37"/>
          <p:cNvSpPr txBox="1"/>
          <p:nvPr/>
        </p:nvSpPr>
        <p:spPr>
          <a:xfrm>
            <a:off x="340500" y="1899838"/>
            <a:ext cx="8463000" cy="877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Rubik"/>
                <a:ea typeface="Rubik"/>
                <a:cs typeface="Rubik"/>
                <a:sym typeface="Rubik"/>
              </a:rPr>
              <a:t>Links</a:t>
            </a:r>
            <a:endParaRPr b="1" sz="4500">
              <a:latin typeface="Rubik"/>
              <a:ea typeface="Rubik"/>
              <a:cs typeface="Rubik"/>
              <a:sym typeface="Rubik"/>
            </a:endParaRPr>
          </a:p>
        </p:txBody>
      </p:sp>
      <p:pic>
        <p:nvPicPr>
          <p:cNvPr id="251" name="Google Shape;251;p3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52" name="Google Shape;252;p37"/>
          <p:cNvSpPr txBox="1"/>
          <p:nvPr/>
        </p:nvSpPr>
        <p:spPr>
          <a:xfrm>
            <a:off x="340500" y="2843463"/>
            <a:ext cx="8376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Project Github: </a:t>
            </a:r>
            <a:r>
              <a:rPr lang="en" u="sng">
                <a:solidFill>
                  <a:schemeClr val="hlink"/>
                </a:solidFill>
                <a:latin typeface="Rubik"/>
                <a:ea typeface="Rubik"/>
                <a:cs typeface="Rubik"/>
                <a:sym typeface="Rubik"/>
                <a:hlinkClick r:id="rId5"/>
              </a:rPr>
              <a:t>Link</a:t>
            </a:r>
            <a:endParaRPr>
              <a:latin typeface="Rubik"/>
              <a:ea typeface="Rubik"/>
              <a:cs typeface="Rubik"/>
              <a:sym typeface="Rubik"/>
            </a:endParaRPr>
          </a:p>
          <a:p>
            <a:pPr indent="0" lvl="0" marL="0" rtl="0" algn="ctr">
              <a:spcBef>
                <a:spcPts val="0"/>
              </a:spcBef>
              <a:spcAft>
                <a:spcPts val="0"/>
              </a:spcAft>
              <a:buNone/>
            </a:pPr>
            <a:r>
              <a:rPr lang="en">
                <a:latin typeface="Rubik"/>
                <a:ea typeface="Rubik"/>
                <a:cs typeface="Rubik"/>
                <a:sym typeface="Rubik"/>
              </a:rPr>
              <a:t>Looker Studio: </a:t>
            </a:r>
            <a:r>
              <a:rPr lang="en" u="sng">
                <a:solidFill>
                  <a:schemeClr val="hlink"/>
                </a:solidFill>
                <a:latin typeface="Rubik"/>
                <a:ea typeface="Rubik"/>
                <a:cs typeface="Rubik"/>
                <a:sym typeface="Rubik"/>
                <a:hlinkClick r:id="rId6"/>
              </a:rPr>
              <a:t>Link</a:t>
            </a:r>
            <a:endParaRPr>
              <a:latin typeface="Rubik"/>
              <a:ea typeface="Rubik"/>
              <a:cs typeface="Rubik"/>
              <a:sym typeface="Rubik"/>
            </a:endParaRPr>
          </a:p>
          <a:p>
            <a:pPr indent="0" lvl="0" marL="0" rtl="0" algn="ctr">
              <a:spcBef>
                <a:spcPts val="0"/>
              </a:spcBef>
              <a:spcAft>
                <a:spcPts val="0"/>
              </a:spcAft>
              <a:buNone/>
            </a:pPr>
            <a:r>
              <a:rPr lang="en">
                <a:latin typeface="Rubik"/>
                <a:ea typeface="Rubik"/>
                <a:cs typeface="Rubik"/>
                <a:sym typeface="Rubik"/>
              </a:rPr>
              <a:t>BigQuery: </a:t>
            </a:r>
            <a:r>
              <a:rPr lang="en" u="sng">
                <a:solidFill>
                  <a:schemeClr val="hlink"/>
                </a:solidFill>
                <a:latin typeface="Rubik"/>
                <a:ea typeface="Rubik"/>
                <a:cs typeface="Rubik"/>
                <a:sym typeface="Rubik"/>
                <a:hlinkClick r:id="rId7"/>
              </a:rPr>
              <a:t>Link</a:t>
            </a:r>
            <a:endParaRPr>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58" name="Google Shape;258;p38"/>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Video Presentasi</a:t>
            </a:r>
            <a:endParaRPr b="1" sz="5000">
              <a:latin typeface="Rubik"/>
              <a:ea typeface="Rubik"/>
              <a:cs typeface="Rubik"/>
              <a:sym typeface="Rubik"/>
            </a:endParaRPr>
          </a:p>
        </p:txBody>
      </p:sp>
      <p:pic>
        <p:nvPicPr>
          <p:cNvPr id="259" name="Google Shape;259;p3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60" name="Google Shape;260;p38"/>
          <p:cNvSpPr txBox="1"/>
          <p:nvPr/>
        </p:nvSpPr>
        <p:spPr>
          <a:xfrm>
            <a:off x="340500" y="2843463"/>
            <a:ext cx="837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ubik"/>
                <a:ea typeface="Rubik"/>
                <a:cs typeface="Rubik"/>
                <a:sym typeface="Rubik"/>
                <a:hlinkClick r:id="rId5"/>
              </a:rPr>
              <a:t>Google Drive Link</a:t>
            </a:r>
            <a:endParaRPr>
              <a:latin typeface="Rubik"/>
              <a:ea typeface="Rubik"/>
              <a:cs typeface="Rubik"/>
              <a:sym typeface="Rubik"/>
            </a:endParaRPr>
          </a:p>
          <a:p>
            <a:pPr indent="0" lvl="0" marL="0" rtl="0" algn="ctr">
              <a:spcBef>
                <a:spcPts val="0"/>
              </a:spcBef>
              <a:spcAft>
                <a:spcPts val="0"/>
              </a:spcAft>
              <a:buNone/>
            </a:pPr>
            <a:r>
              <a:rPr lang="en" u="sng">
                <a:solidFill>
                  <a:schemeClr val="hlink"/>
                </a:solidFill>
                <a:latin typeface="Rubik"/>
                <a:ea typeface="Rubik"/>
                <a:cs typeface="Rubik"/>
                <a:sym typeface="Rubik"/>
                <a:hlinkClick r:id="rId6"/>
              </a:rPr>
              <a:t>Youtube Link</a:t>
            </a:r>
            <a:endParaRPr>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6"/>
          <p:cNvSpPr txBox="1"/>
          <p:nvPr>
            <p:ph type="title"/>
          </p:nvPr>
        </p:nvSpPr>
        <p:spPr>
          <a:xfrm>
            <a:off x="608850" y="1578275"/>
            <a:ext cx="792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Pendahuluan</a:t>
            </a:r>
            <a:endParaRPr b="1" sz="3020">
              <a:solidFill>
                <a:schemeClr val="lt1"/>
              </a:solidFill>
              <a:latin typeface="Rubik"/>
              <a:ea typeface="Rubik"/>
              <a:cs typeface="Rubik"/>
              <a:sym typeface="Rubik"/>
            </a:endParaRPr>
          </a:p>
        </p:txBody>
      </p:sp>
      <p:sp>
        <p:nvSpPr>
          <p:cNvPr id="112" name="Google Shape;112;p26"/>
          <p:cNvSpPr txBox="1"/>
          <p:nvPr>
            <p:ph idx="1" type="body"/>
          </p:nvPr>
        </p:nvSpPr>
        <p:spPr>
          <a:xfrm>
            <a:off x="1250250" y="2258300"/>
            <a:ext cx="6643500" cy="96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400">
                <a:solidFill>
                  <a:schemeClr val="lt1"/>
                </a:solidFill>
                <a:latin typeface="Rubik"/>
                <a:ea typeface="Rubik"/>
                <a:cs typeface="Rubik"/>
                <a:sym typeface="Rubik"/>
              </a:rPr>
              <a:t>Presentasi ini dibuat untuk mendemonstrasikan proses dari pembuatan dashboard visualisasi data dari manipulasi data mentah hingga penarikan </a:t>
            </a:r>
            <a:r>
              <a:rPr i="1" lang="en" sz="1400">
                <a:solidFill>
                  <a:schemeClr val="lt1"/>
                </a:solidFill>
                <a:latin typeface="Rubik"/>
                <a:ea typeface="Rubik"/>
                <a:cs typeface="Rubik"/>
                <a:sym typeface="Rubik"/>
              </a:rPr>
              <a:t>insight </a:t>
            </a:r>
            <a:r>
              <a:rPr lang="en" sz="1400">
                <a:solidFill>
                  <a:schemeClr val="lt1"/>
                </a:solidFill>
                <a:latin typeface="Rubik"/>
                <a:ea typeface="Rubik"/>
                <a:cs typeface="Rubik"/>
                <a:sym typeface="Rubik"/>
              </a:rPr>
              <a:t> dan pemberian usulan.</a:t>
            </a: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18" name="Google Shape;118;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9" name="Google Shape;119;p27"/>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a:off x="5095575" y="110052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a:hlinkClick action="ppaction://hlinksldjump" r:id="rId5"/>
          </p:cNvPr>
          <p:cNvSpPr/>
          <p:nvPr/>
        </p:nvSpPr>
        <p:spPr>
          <a:xfrm>
            <a:off x="5000625" y="9684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7"/>
          <p:cNvSpPr txBox="1"/>
          <p:nvPr/>
        </p:nvSpPr>
        <p:spPr>
          <a:xfrm>
            <a:off x="5294775" y="8775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Manipulasi data</a:t>
            </a:r>
            <a:endParaRPr>
              <a:latin typeface="Rubik"/>
              <a:ea typeface="Rubik"/>
              <a:cs typeface="Rubik"/>
              <a:sym typeface="Rubik"/>
            </a:endParaRPr>
          </a:p>
        </p:txBody>
      </p:sp>
      <p:sp>
        <p:nvSpPr>
          <p:cNvPr id="123" name="Google Shape;123;p27"/>
          <p:cNvSpPr txBox="1"/>
          <p:nvPr/>
        </p:nvSpPr>
        <p:spPr>
          <a:xfrm>
            <a:off x="537850" y="30643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24" name="Google Shape;124;p27"/>
          <p:cNvSpPr/>
          <p:nvPr/>
        </p:nvSpPr>
        <p:spPr>
          <a:xfrm>
            <a:off x="5095575" y="181047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a:hlinkClick action="ppaction://hlinksldjump" r:id="rId6"/>
          </p:cNvPr>
          <p:cNvSpPr/>
          <p:nvPr/>
        </p:nvSpPr>
        <p:spPr>
          <a:xfrm>
            <a:off x="5000625" y="167840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7"/>
          <p:cNvSpPr txBox="1"/>
          <p:nvPr/>
        </p:nvSpPr>
        <p:spPr>
          <a:xfrm>
            <a:off x="5294775" y="158750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Membangun hubungan antar tabel</a:t>
            </a:r>
            <a:endParaRPr>
              <a:latin typeface="Rubik"/>
              <a:ea typeface="Rubik"/>
              <a:cs typeface="Rubik"/>
              <a:sym typeface="Rubik"/>
            </a:endParaRPr>
          </a:p>
        </p:txBody>
      </p:sp>
      <p:sp>
        <p:nvSpPr>
          <p:cNvPr id="127" name="Google Shape;127;p27"/>
          <p:cNvSpPr/>
          <p:nvPr/>
        </p:nvSpPr>
        <p:spPr>
          <a:xfrm>
            <a:off x="5095575" y="2542500"/>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a:hlinkClick action="ppaction://hlinksldjump" r:id="rId7"/>
          </p:cNvPr>
          <p:cNvSpPr/>
          <p:nvPr/>
        </p:nvSpPr>
        <p:spPr>
          <a:xfrm>
            <a:off x="5000625" y="241042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txBox="1"/>
          <p:nvPr/>
        </p:nvSpPr>
        <p:spPr>
          <a:xfrm>
            <a:off x="5294775" y="231952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Membuat tabel master</a:t>
            </a:r>
            <a:endParaRPr>
              <a:latin typeface="Rubik"/>
              <a:ea typeface="Rubik"/>
              <a:cs typeface="Rubik"/>
              <a:sym typeface="Rubik"/>
            </a:endParaRPr>
          </a:p>
        </p:txBody>
      </p:sp>
      <p:sp>
        <p:nvSpPr>
          <p:cNvPr id="130" name="Google Shape;130;p27"/>
          <p:cNvSpPr/>
          <p:nvPr/>
        </p:nvSpPr>
        <p:spPr>
          <a:xfrm>
            <a:off x="5095575" y="3274525"/>
            <a:ext cx="28500" cy="589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7">
            <a:hlinkClick action="ppaction://hlinksldjump" r:id="rId8"/>
          </p:cNvPr>
          <p:cNvSpPr/>
          <p:nvPr/>
        </p:nvSpPr>
        <p:spPr>
          <a:xfrm>
            <a:off x="5000625" y="31424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txBox="1"/>
          <p:nvPr/>
        </p:nvSpPr>
        <p:spPr>
          <a:xfrm>
            <a:off x="5294775" y="30515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Membangun dashboard</a:t>
            </a:r>
            <a:endParaRPr>
              <a:latin typeface="Rubik"/>
              <a:ea typeface="Rubik"/>
              <a:cs typeface="Rubik"/>
              <a:sym typeface="Rubik"/>
            </a:endParaRPr>
          </a:p>
        </p:txBody>
      </p:sp>
      <p:sp>
        <p:nvSpPr>
          <p:cNvPr id="133" name="Google Shape;133;p27">
            <a:hlinkClick action="ppaction://hlinksldjump" r:id="rId9"/>
          </p:cNvPr>
          <p:cNvSpPr/>
          <p:nvPr/>
        </p:nvSpPr>
        <p:spPr>
          <a:xfrm>
            <a:off x="5000625" y="387447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nvSpPr>
        <p:spPr>
          <a:xfrm>
            <a:off x="5294775" y="378357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Rubik"/>
                <a:ea typeface="Rubik"/>
                <a:cs typeface="Rubik"/>
                <a:sym typeface="Rubik"/>
              </a:rPr>
              <a:t>Insight </a:t>
            </a:r>
            <a:r>
              <a:rPr lang="en">
                <a:solidFill>
                  <a:schemeClr val="dk1"/>
                </a:solidFill>
                <a:latin typeface="Rubik"/>
                <a:ea typeface="Rubik"/>
                <a:cs typeface="Rubik"/>
                <a:sym typeface="Rubik"/>
              </a:rPr>
              <a:t>dan rekomendasi</a:t>
            </a:r>
            <a:endParaRPr>
              <a:latin typeface="Rubik"/>
              <a:ea typeface="Rubik"/>
              <a:cs typeface="Rubik"/>
              <a:sym typeface="Rubik"/>
            </a:endParaRPr>
          </a:p>
        </p:txBody>
      </p:sp>
      <p:sp>
        <p:nvSpPr>
          <p:cNvPr id="135" name="Google Shape;135;p27"/>
          <p:cNvSpPr txBox="1"/>
          <p:nvPr>
            <p:ph idx="4294967295" type="title"/>
          </p:nvPr>
        </p:nvSpPr>
        <p:spPr>
          <a:xfrm>
            <a:off x="791250" y="1896675"/>
            <a:ext cx="2989500" cy="1245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3350">
                <a:latin typeface="Rubik"/>
                <a:ea typeface="Rubik"/>
                <a:cs typeface="Rubik"/>
                <a:sym typeface="Rubik"/>
              </a:rPr>
              <a:t>Agenda</a:t>
            </a:r>
            <a:endParaRPr sz="210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8"/>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41" name="Google Shape;141;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2" name="Google Shape;142;p28"/>
          <p:cNvSpPr txBox="1"/>
          <p:nvPr/>
        </p:nvSpPr>
        <p:spPr>
          <a:xfrm>
            <a:off x="297450" y="1127125"/>
            <a:ext cx="84201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rgbClr val="0796A1"/>
                </a:solidFill>
                <a:latin typeface="Rubik"/>
                <a:ea typeface="Rubik"/>
                <a:cs typeface="Rubik"/>
                <a:sym typeface="Rubik"/>
              </a:rPr>
              <a:t>Impor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Mengimpor data mentah ke </a:t>
            </a:r>
            <a:r>
              <a:rPr lang="en">
                <a:solidFill>
                  <a:schemeClr val="dk2"/>
                </a:solidFill>
                <a:latin typeface="Rubik"/>
                <a:ea typeface="Rubik"/>
                <a:cs typeface="Rubik"/>
                <a:sym typeface="Rubik"/>
              </a:rPr>
              <a:t>BigQuery</a:t>
            </a:r>
            <a:endParaRPr>
              <a:solidFill>
                <a:schemeClr val="dk2"/>
              </a:solidFill>
              <a:latin typeface="Rubik"/>
              <a:ea typeface="Rubik"/>
              <a:cs typeface="Rubik"/>
              <a:sym typeface="Rubik"/>
            </a:endParaRPr>
          </a:p>
          <a:p>
            <a:pPr indent="0" lvl="0" marL="0" rtl="0" algn="just">
              <a:spcBef>
                <a:spcPts val="0"/>
              </a:spcBef>
              <a:spcAft>
                <a:spcPts val="0"/>
              </a:spcAft>
              <a:buNone/>
            </a:pPr>
            <a:r>
              <a:t/>
            </a:r>
            <a:endParaRPr b="1">
              <a:solidFill>
                <a:srgbClr val="0796A1"/>
              </a:solidFill>
              <a:latin typeface="Rubik"/>
              <a:ea typeface="Rubik"/>
              <a:cs typeface="Rubik"/>
              <a:sym typeface="Rubik"/>
            </a:endParaRPr>
          </a:p>
          <a:p>
            <a:pPr indent="0" lvl="0" marL="0" rtl="0" algn="just">
              <a:spcBef>
                <a:spcPts val="0"/>
              </a:spcBef>
              <a:spcAft>
                <a:spcPts val="0"/>
              </a:spcAft>
              <a:buNone/>
            </a:pPr>
            <a:r>
              <a:rPr b="1" lang="en">
                <a:solidFill>
                  <a:srgbClr val="0796A1"/>
                </a:solidFill>
                <a:latin typeface="Rubik"/>
                <a:ea typeface="Rubik"/>
                <a:cs typeface="Rubik"/>
                <a:sym typeface="Rubik"/>
              </a:rPr>
              <a:t>Pembersihan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Membersihkan dan memproses data jika ada duplikat, nilai yang hilang, dan inkonsistensi.</a:t>
            </a:r>
            <a:endParaRPr>
              <a:solidFill>
                <a:schemeClr val="dk2"/>
              </a:solidFill>
              <a:latin typeface="Rubik"/>
              <a:ea typeface="Rubik"/>
              <a:cs typeface="Rubik"/>
              <a:sym typeface="Rubik"/>
            </a:endParaRPr>
          </a:p>
          <a:p>
            <a:pPr indent="0" lvl="0" marL="0" rtl="0" algn="just">
              <a:spcBef>
                <a:spcPts val="0"/>
              </a:spcBef>
              <a:spcAft>
                <a:spcPts val="0"/>
              </a:spcAft>
              <a:buNone/>
            </a:pPr>
            <a:r>
              <a:t/>
            </a:r>
            <a:endParaRPr b="1">
              <a:solidFill>
                <a:srgbClr val="0796A1"/>
              </a:solidFill>
              <a:latin typeface="Rubik"/>
              <a:ea typeface="Rubik"/>
              <a:cs typeface="Rubik"/>
              <a:sym typeface="Rubik"/>
            </a:endParaRPr>
          </a:p>
          <a:p>
            <a:pPr indent="0" lvl="0" marL="0" rtl="0" algn="just">
              <a:spcBef>
                <a:spcPts val="0"/>
              </a:spcBef>
              <a:spcAft>
                <a:spcPts val="0"/>
              </a:spcAft>
              <a:buClr>
                <a:schemeClr val="dk1"/>
              </a:buClr>
              <a:buSzPts val="1100"/>
              <a:buFont typeface="Arial"/>
              <a:buNone/>
            </a:pPr>
            <a:r>
              <a:rPr b="1" lang="en">
                <a:solidFill>
                  <a:srgbClr val="0796A1"/>
                </a:solidFill>
                <a:latin typeface="Rubik"/>
                <a:ea typeface="Rubik"/>
                <a:cs typeface="Rubik"/>
                <a:sym typeface="Rubik"/>
              </a:rPr>
              <a:t>Transformasi data</a:t>
            </a:r>
            <a:endParaRPr b="1">
              <a:solidFill>
                <a:srgbClr val="0796A1"/>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BigQuery tidak memiliki konsep primary key seperti yang dimiliki relational database tradisional. </a:t>
            </a:r>
            <a:endParaRPr>
              <a:solidFill>
                <a:schemeClr val="dk2"/>
              </a:solidFill>
              <a:latin typeface="Rubik"/>
              <a:ea typeface="Rubik"/>
              <a:cs typeface="Rubik"/>
              <a:sym typeface="Rubik"/>
            </a:endParaRPr>
          </a:p>
          <a:p>
            <a:pPr indent="0" lvl="0" marL="0" rtl="0" algn="just">
              <a:spcBef>
                <a:spcPts val="0"/>
              </a:spcBef>
              <a:spcAft>
                <a:spcPts val="0"/>
              </a:spcAft>
              <a:buNone/>
            </a:pPr>
            <a:r>
              <a:rPr lang="en">
                <a:solidFill>
                  <a:schemeClr val="dk2"/>
                </a:solidFill>
                <a:latin typeface="Rubik"/>
                <a:ea typeface="Rubik"/>
                <a:cs typeface="Rubik"/>
                <a:sym typeface="Rubik"/>
              </a:rPr>
              <a:t>Oleh karena itu saya melakukan:</a:t>
            </a:r>
            <a:endParaRPr>
              <a:solidFill>
                <a:schemeClr val="dk2"/>
              </a:solidFill>
              <a:latin typeface="Rubik"/>
              <a:ea typeface="Rubik"/>
              <a:cs typeface="Rubik"/>
              <a:sym typeface="Rubik"/>
            </a:endParaRPr>
          </a:p>
          <a:p>
            <a:pPr indent="-317500" lvl="0" marL="457200" rtl="0" algn="just">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Menerapkan query untuk mengecek keunikan pada field yang akan digunakan sebagai primary key sehingga bisa memperlakukan field tersebut menjadi titik referensi</a:t>
            </a:r>
            <a:endParaRPr>
              <a:solidFill>
                <a:schemeClr val="dk2"/>
              </a:solidFill>
              <a:latin typeface="Rubik"/>
              <a:ea typeface="Rubik"/>
              <a:cs typeface="Rubik"/>
              <a:sym typeface="Rubik"/>
            </a:endParaRPr>
          </a:p>
          <a:p>
            <a:pPr indent="-317500" lvl="0" marL="457200" rtl="0" algn="just">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Mengubah nama field Category di tabel ‘Products’ menjadi CategoryID untuk konsistensi nama field sebagai referensi</a:t>
            </a:r>
            <a:endParaRPr>
              <a:solidFill>
                <a:schemeClr val="dk2"/>
              </a:solidFill>
              <a:latin typeface="Rubik"/>
              <a:ea typeface="Rubik"/>
              <a:cs typeface="Rubik"/>
              <a:sym typeface="Rubik"/>
            </a:endParaRPr>
          </a:p>
        </p:txBody>
      </p:sp>
      <p:sp>
        <p:nvSpPr>
          <p:cNvPr id="143" name="Google Shape;143;p28"/>
          <p:cNvSpPr txBox="1"/>
          <p:nvPr>
            <p:ph idx="4294967295"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Manipulasi data</a:t>
            </a:r>
            <a:endParaRPr sz="1400">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2" type="body"/>
          </p:nvPr>
        </p:nvSpPr>
        <p:spPr>
          <a:xfrm>
            <a:off x="356700" y="724200"/>
            <a:ext cx="3837000" cy="3695100"/>
          </a:xfrm>
          <a:prstGeom prst="rect">
            <a:avLst/>
          </a:prstGeom>
        </p:spPr>
        <p:txBody>
          <a:bodyPr anchorCtr="0" anchor="ctr" bIns="91425" lIns="91425" spcFirstLastPara="1" rIns="91425" wrap="square" tIns="91425">
            <a:normAutofit lnSpcReduction="20000"/>
          </a:bodyPr>
          <a:lstStyle/>
          <a:p>
            <a:pPr indent="0" lvl="0" marL="0" rtl="0" algn="l">
              <a:lnSpc>
                <a:spcPct val="133333"/>
              </a:lnSpc>
              <a:spcBef>
                <a:spcPts val="0"/>
              </a:spcBef>
              <a:spcAft>
                <a:spcPts val="0"/>
              </a:spcAft>
              <a:buClr>
                <a:schemeClr val="dk1"/>
              </a:buClr>
              <a:buSzPts val="1100"/>
              <a:buFont typeface="Arial"/>
              <a:buNone/>
            </a:pPr>
            <a:r>
              <a:rPr lang="en" sz="900">
                <a:solidFill>
                  <a:srgbClr val="D81B60"/>
                </a:solidFill>
                <a:highlight>
                  <a:srgbClr val="FFFFFF"/>
                </a:highlight>
                <a:latin typeface="Roboto Mono"/>
                <a:ea typeface="Roboto Mono"/>
                <a:cs typeface="Roboto Mono"/>
                <a:sym typeface="Roboto Mono"/>
              </a:rPr>
              <a:t>-- cek keunikan ID untuk menjadi Primary Key</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CustomerID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OrderID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ProdNumber</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CategoryID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a:p>
        </p:txBody>
      </p:sp>
      <p:sp>
        <p:nvSpPr>
          <p:cNvPr id="149" name="Google Shape;149;p29"/>
          <p:cNvSpPr txBox="1"/>
          <p:nvPr>
            <p:ph idx="1" type="subTitle"/>
          </p:nvPr>
        </p:nvSpPr>
        <p:spPr>
          <a:xfrm>
            <a:off x="356700" y="375600"/>
            <a:ext cx="896400" cy="528900"/>
          </a:xfrm>
          <a:prstGeom prst="rect">
            <a:avLst/>
          </a:prstGeom>
        </p:spPr>
        <p:txBody>
          <a:bodyPr anchorCtr="0" anchor="t" bIns="91425" lIns="91425" spcFirstLastPara="1" rIns="91425" wrap="square" tIns="91425">
            <a:normAutofit fontScale="70000"/>
          </a:bodyPr>
          <a:lstStyle/>
          <a:p>
            <a:pPr indent="0" lvl="0" marL="0" rtl="0" algn="ctr">
              <a:lnSpc>
                <a:spcPct val="133333"/>
              </a:lnSpc>
              <a:spcBef>
                <a:spcPts val="0"/>
              </a:spcBef>
              <a:spcAft>
                <a:spcPts val="0"/>
              </a:spcAft>
              <a:buNone/>
            </a:pPr>
            <a:r>
              <a:rPr lang="en"/>
              <a:t>Query 1</a:t>
            </a:r>
            <a:endParaRPr/>
          </a:p>
        </p:txBody>
      </p:sp>
      <p:sp>
        <p:nvSpPr>
          <p:cNvPr id="150" name="Google Shape;150;p29"/>
          <p:cNvSpPr txBox="1"/>
          <p:nvPr>
            <p:ph idx="2" type="body"/>
          </p:nvPr>
        </p:nvSpPr>
        <p:spPr>
          <a:xfrm>
            <a:off x="4904975" y="724200"/>
            <a:ext cx="3837000" cy="3695100"/>
          </a:xfrm>
          <a:prstGeom prst="rect">
            <a:avLst/>
          </a:prstGeom>
        </p:spPr>
        <p:txBody>
          <a:bodyPr anchorCtr="0" anchor="ctr" bIns="91425" lIns="91425" spcFirstLastPara="1" rIns="91425" wrap="square" tIns="91425">
            <a:normAutofit/>
          </a:bodyPr>
          <a:lstStyle/>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field Category di tabel Products menjadi CategoryID</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Price</a:t>
            </a:r>
            <a:endParaRPr sz="900">
              <a:solidFill>
                <a:schemeClr val="dk1"/>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drop tabel original</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DROP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tabel baru</a:t>
            </a:r>
            <a:endParaRPr sz="900">
              <a:solidFill>
                <a:srgbClr val="D81B6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ALTER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RENAME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TO</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Products</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51" name="Google Shape;151;p29"/>
          <p:cNvSpPr txBox="1"/>
          <p:nvPr>
            <p:ph idx="2" type="body"/>
          </p:nvPr>
        </p:nvSpPr>
        <p:spPr>
          <a:xfrm>
            <a:off x="4904975" y="375600"/>
            <a:ext cx="896400" cy="528900"/>
          </a:xfrm>
          <a:prstGeom prst="rect">
            <a:avLst/>
          </a:prstGeom>
        </p:spPr>
        <p:txBody>
          <a:bodyPr anchorCtr="0" anchor="ctr" bIns="91425" lIns="91425" spcFirstLastPara="1" rIns="91425" wrap="square" tIns="91425">
            <a:normAutofit fontScale="85000"/>
          </a:bodyPr>
          <a:lstStyle/>
          <a:p>
            <a:pPr indent="0" lvl="0" marL="0" rtl="0" algn="l">
              <a:lnSpc>
                <a:spcPct val="133333"/>
              </a:lnSpc>
              <a:spcBef>
                <a:spcPts val="0"/>
              </a:spcBef>
              <a:spcAft>
                <a:spcPts val="0"/>
              </a:spcAft>
              <a:buNone/>
            </a:pPr>
            <a:r>
              <a:rPr lang="en"/>
              <a:t>Query 2</a:t>
            </a:r>
            <a:endParaRPr/>
          </a:p>
        </p:txBody>
      </p:sp>
      <p:sp>
        <p:nvSpPr>
          <p:cNvPr id="152" name="Google Shape;152;p29"/>
          <p:cNvSpPr txBox="1"/>
          <p:nvPr/>
        </p:nvSpPr>
        <p:spPr>
          <a:xfrm>
            <a:off x="356700" y="4679975"/>
            <a:ext cx="83082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3"/>
              </a:rPr>
              <a:t>Cek ID query</a:t>
            </a:r>
            <a:endParaRPr sz="1200">
              <a:solidFill>
                <a:schemeClr val="dk2"/>
              </a:solidFill>
              <a:latin typeface="Rubik"/>
              <a:ea typeface="Rubik"/>
              <a:cs typeface="Rubik"/>
              <a:sym typeface="Rubik"/>
            </a:endParaRPr>
          </a:p>
          <a:p>
            <a:pPr indent="0" lvl="0" marL="0" rtl="0" algn="l">
              <a:spcBef>
                <a:spcPts val="0"/>
              </a:spcBef>
              <a:spcAft>
                <a:spcPts val="0"/>
              </a:spcAft>
              <a:buNone/>
            </a:pPr>
            <a:r>
              <a:t/>
            </a:r>
            <a:endParaRPr sz="1200">
              <a:solidFill>
                <a:schemeClr val="dk2"/>
              </a:solidFill>
              <a:latin typeface="Rubik"/>
              <a:ea typeface="Rubik"/>
              <a:cs typeface="Rubik"/>
              <a:sym typeface="Rubik"/>
            </a:endParaRPr>
          </a:p>
        </p:txBody>
      </p:sp>
      <p:sp>
        <p:nvSpPr>
          <p:cNvPr id="153" name="Google Shape;153;p29">
            <a:hlinkClick action="ppaction://hlinksldjump" r:id="rId4"/>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59" name="Google Shape;159;p30"/>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txBox="1"/>
          <p:nvPr>
            <p:ph type="title"/>
          </p:nvPr>
        </p:nvSpPr>
        <p:spPr>
          <a:xfrm>
            <a:off x="265500" y="291200"/>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Hubungan antar tabel</a:t>
            </a:r>
            <a:endParaRPr sz="1400">
              <a:latin typeface="Rubik"/>
              <a:ea typeface="Rubik"/>
              <a:cs typeface="Rubik"/>
              <a:sym typeface="Rubik"/>
            </a:endParaRPr>
          </a:p>
        </p:txBody>
      </p:sp>
      <p:sp>
        <p:nvSpPr>
          <p:cNvPr id="161" name="Google Shape;161;p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30"/>
          <p:cNvPicPr preferRelativeResize="0"/>
          <p:nvPr/>
        </p:nvPicPr>
        <p:blipFill>
          <a:blip r:embed="rId4">
            <a:alphaModFix/>
          </a:blip>
          <a:stretch>
            <a:fillRect/>
          </a:stretch>
        </p:blipFill>
        <p:spPr>
          <a:xfrm>
            <a:off x="4692588" y="768100"/>
            <a:ext cx="4330824" cy="3607301"/>
          </a:xfrm>
          <a:prstGeom prst="rect">
            <a:avLst/>
          </a:prstGeom>
          <a:noFill/>
          <a:ln>
            <a:noFill/>
          </a:ln>
        </p:spPr>
      </p:pic>
      <p:sp>
        <p:nvSpPr>
          <p:cNvPr id="163" name="Google Shape;163;p30"/>
          <p:cNvSpPr txBox="1"/>
          <p:nvPr>
            <p:ph idx="1" type="subTitle"/>
          </p:nvPr>
        </p:nvSpPr>
        <p:spPr>
          <a:xfrm>
            <a:off x="265500" y="919550"/>
            <a:ext cx="4045200" cy="40596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605"/>
              <a:buNone/>
            </a:pPr>
            <a:r>
              <a:rPr lang="en" sz="870">
                <a:latin typeface="Rubik"/>
                <a:ea typeface="Rubik"/>
                <a:cs typeface="Rubik"/>
                <a:sym typeface="Rubik"/>
              </a:rPr>
              <a:t>1. Tabel Pelanggan (Customers):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CustomerID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pelanggan unik dalam database.</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Bertindak sebagai pengidentifikasi series nomor unik untuk setiap pelanggan.</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2. Tabel Kategori Produk (ProductCategory):</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CategoryID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7 kategori produk.</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kategori memiliki nomor series integer unik, nama, dan singkatan.</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3. Tabel Produk (Products):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ProdNumber</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CategoryID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setiap produk yang tersedia untuk dijual.</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categoryID menghubungkan ke categoryID dalam tabel ProductCategory, menetapkan hubungan antara produk dan setiap kategorinya</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produk memiliki identifikasi karakter huruf dari gabungan CategoryAbbreviation dan angka unik.</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a:p>
            <a:pPr indent="0" lvl="0" marL="0" rtl="0" algn="just">
              <a:lnSpc>
                <a:spcPct val="80000"/>
              </a:lnSpc>
              <a:spcBef>
                <a:spcPts val="0"/>
              </a:spcBef>
              <a:spcAft>
                <a:spcPts val="0"/>
              </a:spcAft>
              <a:buSzPts val="605"/>
              <a:buNone/>
            </a:pPr>
            <a:r>
              <a:rPr lang="en" sz="870">
                <a:latin typeface="Rubik"/>
                <a:ea typeface="Rubik"/>
                <a:cs typeface="Rubik"/>
                <a:sym typeface="Rubik"/>
              </a:rPr>
              <a:t>4. Tabel Pesanan (Orders):</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Primary Key (PK): OrdersID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CustomerID</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Foreign Key (FK): ProdNumber</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Mewakili setiap pesanan yang dibuat pelanggan.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customerID menghubungkan ke customerID dalam tabel Customers, menetapkan hubungan antara pesanan dan pemesan.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Field prodnumber menghubungkan ke prodnumber dalam tabel Produk (Products), menetapkan hubungan antara pesanan dan produk yang termasuk dalam setiap pesanan.</a:t>
            </a:r>
            <a:endParaRPr sz="870">
              <a:latin typeface="Rubik"/>
              <a:ea typeface="Rubik"/>
              <a:cs typeface="Rubik"/>
              <a:sym typeface="Rubik"/>
            </a:endParaRPr>
          </a:p>
          <a:p>
            <a:pPr indent="-283845" lvl="0" marL="457200" rtl="0" algn="just">
              <a:lnSpc>
                <a:spcPct val="80000"/>
              </a:lnSpc>
              <a:spcBef>
                <a:spcPts val="0"/>
              </a:spcBef>
              <a:spcAft>
                <a:spcPts val="0"/>
              </a:spcAft>
              <a:buSzPts val="870"/>
              <a:buFont typeface="Rubik"/>
              <a:buChar char="●"/>
            </a:pPr>
            <a:r>
              <a:rPr lang="en" sz="870">
                <a:latin typeface="Rubik"/>
                <a:ea typeface="Rubik"/>
                <a:cs typeface="Rubik"/>
                <a:sym typeface="Rubik"/>
              </a:rPr>
              <a:t>Setiap pesanan memiliki nomor series unik (ordersID).</a:t>
            </a:r>
            <a:endParaRPr sz="870">
              <a:latin typeface="Rubik"/>
              <a:ea typeface="Rubik"/>
              <a:cs typeface="Rubik"/>
              <a:sym typeface="Rubik"/>
            </a:endParaRPr>
          </a:p>
          <a:p>
            <a:pPr indent="0" lvl="0" marL="0" rtl="0" algn="just">
              <a:lnSpc>
                <a:spcPct val="80000"/>
              </a:lnSpc>
              <a:spcBef>
                <a:spcPts val="0"/>
              </a:spcBef>
              <a:spcAft>
                <a:spcPts val="0"/>
              </a:spcAft>
              <a:buSzPts val="605"/>
              <a:buNone/>
            </a:pPr>
            <a:r>
              <a:t/>
            </a:r>
            <a:endParaRPr sz="870">
              <a:latin typeface="Rubik"/>
              <a:ea typeface="Rubik"/>
              <a:cs typeface="Rubik"/>
              <a:sym typeface="Rubik"/>
            </a:endParaRPr>
          </a:p>
        </p:txBody>
      </p:sp>
      <p:sp>
        <p:nvSpPr>
          <p:cNvPr id="164" name="Google Shape;164;p30">
            <a:hlinkClick action="ppaction://hlinksldjump" r:id="rId5"/>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70" name="Google Shape;170;p3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1" name="Google Shape;171;p31"/>
          <p:cNvSpPr txBox="1"/>
          <p:nvPr/>
        </p:nvSpPr>
        <p:spPr>
          <a:xfrm>
            <a:off x="3970250" y="854650"/>
            <a:ext cx="4771800" cy="3863700"/>
          </a:xfrm>
          <a:prstGeom prst="rect">
            <a:avLst/>
          </a:prstGeom>
          <a:noFill/>
          <a:ln>
            <a:noFill/>
          </a:ln>
        </p:spPr>
        <p:txBody>
          <a:bodyPr anchorCtr="0" anchor="t" bIns="91425" lIns="91425" spcFirstLastPara="1" rIns="91425" wrap="square" tIns="91425">
            <a:normAutofit/>
          </a:bodyPr>
          <a:lstStyle/>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`muamalat-final-project.datasets.MasterTable`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o.Date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pc.CategoryName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p.ProdName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ProductPrice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OrderQty</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TotalSales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c.CustomerEmail</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c.CustomerCity</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o.ProdNumber</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p.ProdNumber</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p.CategoryID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pc.CategoryID</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o.CustomerID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c.CustomerID</a:t>
            </a:r>
            <a:endParaRPr sz="900">
              <a:solidFill>
                <a:srgbClr val="000000"/>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ORDER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endParaRPr sz="900">
              <a:solidFill>
                <a:srgbClr val="3367D6"/>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indent="0" lvl="0" marL="0" rtl="0" algn="l">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72" name="Google Shape;172;p31"/>
          <p:cNvSpPr txBox="1"/>
          <p:nvPr/>
        </p:nvSpPr>
        <p:spPr>
          <a:xfrm>
            <a:off x="3970250" y="4709425"/>
            <a:ext cx="46920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Rubik"/>
                <a:ea typeface="Rubik"/>
                <a:cs typeface="Rubik"/>
                <a:sym typeface="Rubik"/>
              </a:rPr>
              <a:t>Source link: </a:t>
            </a:r>
            <a:r>
              <a:rPr lang="en" sz="1200" u="sng">
                <a:solidFill>
                  <a:srgbClr val="0097A7"/>
                </a:solidFill>
                <a:latin typeface="Rubik"/>
                <a:ea typeface="Rubik"/>
                <a:cs typeface="Rubik"/>
                <a:sym typeface="Rubik"/>
                <a:hlinkClick r:id="rId5">
                  <a:extLst>
                    <a:ext uri="{A12FA001-AC4F-418D-AE19-62706E023703}">
                      <ahyp:hlinkClr val="tx"/>
                    </a:ext>
                  </a:extLst>
                </a:hlinkClick>
              </a:rPr>
              <a:t>Master table query </a:t>
            </a:r>
            <a:endParaRPr sz="1200">
              <a:solidFill>
                <a:srgbClr val="595959"/>
              </a:solidFill>
              <a:latin typeface="Rubik"/>
              <a:ea typeface="Rubik"/>
              <a:cs typeface="Rubik"/>
              <a:sym typeface="Rubik"/>
            </a:endParaRPr>
          </a:p>
          <a:p>
            <a:pPr indent="0" lvl="0" marL="0" rtl="0" algn="l">
              <a:spcBef>
                <a:spcPts val="0"/>
              </a:spcBef>
              <a:spcAft>
                <a:spcPts val="0"/>
              </a:spcAft>
              <a:buNone/>
            </a:pPr>
            <a:r>
              <a:t/>
            </a:r>
            <a:endParaRPr sz="1200">
              <a:solidFill>
                <a:srgbClr val="595959"/>
              </a:solidFill>
              <a:latin typeface="Rubik"/>
              <a:ea typeface="Rubik"/>
              <a:cs typeface="Rubik"/>
              <a:sym typeface="Rubik"/>
            </a:endParaRPr>
          </a:p>
        </p:txBody>
      </p:sp>
      <p:sp>
        <p:nvSpPr>
          <p:cNvPr id="173" name="Google Shape;173;p31"/>
          <p:cNvSpPr txBox="1"/>
          <p:nvPr>
            <p:ph idx="4294967295" type="title"/>
          </p:nvPr>
        </p:nvSpPr>
        <p:spPr>
          <a:xfrm>
            <a:off x="265500" y="298675"/>
            <a:ext cx="4045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Membuat tabel master</a:t>
            </a:r>
            <a:endParaRPr sz="1400">
              <a:latin typeface="Rubik"/>
              <a:ea typeface="Rubik"/>
              <a:cs typeface="Rubik"/>
              <a:sym typeface="Rubik"/>
            </a:endParaRPr>
          </a:p>
        </p:txBody>
      </p:sp>
      <p:sp>
        <p:nvSpPr>
          <p:cNvPr id="174" name="Google Shape;174;p31"/>
          <p:cNvSpPr txBox="1"/>
          <p:nvPr>
            <p:ph idx="4294967295" type="subTitle"/>
          </p:nvPr>
        </p:nvSpPr>
        <p:spPr>
          <a:xfrm>
            <a:off x="386550" y="919550"/>
            <a:ext cx="3384600" cy="4059600"/>
          </a:xfrm>
          <a:prstGeom prst="rect">
            <a:avLst/>
          </a:prstGeom>
        </p:spPr>
        <p:txBody>
          <a:bodyPr anchorCtr="0" anchor="t" bIns="91425" lIns="91425" spcFirstLastPara="1" rIns="91425" wrap="square" tIns="91425">
            <a:noAutofit/>
          </a:bodyPr>
          <a:lstStyle/>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Tabel ini memuat data konsolidasi dari tabel orders, products, product categories, dan customers</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Melakukan join berdasarkan referensi ProdNumber, CategoryID, dan CustomerID</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Field yang dipilih mencakup OrderDate, ProductCategoryName, ProductName, ProductPrice, OrderQty, TotalSales, CustomerEmail, dan CustomerCity</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Mengagregasi metrik TotalSales dikalkulasi dari ProductPrice dengan OrderQty</a:t>
            </a:r>
            <a:endParaRPr sz="1100">
              <a:latin typeface="Rubik"/>
              <a:ea typeface="Rubik"/>
              <a:cs typeface="Rubik"/>
              <a:sym typeface="Rubik"/>
            </a:endParaRPr>
          </a:p>
          <a:p>
            <a:pPr indent="-355600" lvl="0" marL="285750" rtl="0" algn="just">
              <a:lnSpc>
                <a:spcPct val="80000"/>
              </a:lnSpc>
              <a:spcBef>
                <a:spcPts val="0"/>
              </a:spcBef>
              <a:spcAft>
                <a:spcPts val="0"/>
              </a:spcAft>
              <a:buSzPts val="1100"/>
              <a:buFont typeface="Rubik"/>
              <a:buChar char="●"/>
            </a:pPr>
            <a:r>
              <a:rPr lang="en" sz="1100">
                <a:latin typeface="Rubik"/>
                <a:ea typeface="Rubik"/>
                <a:cs typeface="Rubik"/>
                <a:sym typeface="Rubik"/>
              </a:rPr>
              <a:t>Data diurutkan berdasarkan OrderDate dan ProductCategoryName</a:t>
            </a:r>
            <a:endParaRPr sz="1100">
              <a:latin typeface="Rubik"/>
              <a:ea typeface="Rubik"/>
              <a:cs typeface="Rubik"/>
              <a:sym typeface="Rubik"/>
            </a:endParaRPr>
          </a:p>
          <a:p>
            <a:pPr indent="0" lvl="0" marL="0" rtl="0" algn="just">
              <a:lnSpc>
                <a:spcPct val="80000"/>
              </a:lnSpc>
              <a:spcBef>
                <a:spcPts val="1200"/>
              </a:spcBef>
              <a:spcAft>
                <a:spcPts val="0"/>
              </a:spcAft>
              <a:buSzPts val="605"/>
              <a:buNone/>
            </a:pPr>
            <a:r>
              <a:t/>
            </a:r>
            <a:endParaRPr sz="1100">
              <a:latin typeface="Rubik"/>
              <a:ea typeface="Rubik"/>
              <a:cs typeface="Rubik"/>
              <a:sym typeface="Rubik"/>
            </a:endParaRPr>
          </a:p>
          <a:p>
            <a:pPr indent="0" lvl="0" marL="0" rtl="0" algn="just">
              <a:lnSpc>
                <a:spcPct val="80000"/>
              </a:lnSpc>
              <a:spcBef>
                <a:spcPts val="1200"/>
              </a:spcBef>
              <a:spcAft>
                <a:spcPts val="0"/>
              </a:spcAft>
              <a:buSzPts val="605"/>
              <a:buNone/>
            </a:pPr>
            <a:r>
              <a:t/>
            </a:r>
            <a:endParaRPr sz="1100">
              <a:latin typeface="Rubik"/>
              <a:ea typeface="Rubik"/>
              <a:cs typeface="Rubik"/>
              <a:sym typeface="Rubik"/>
            </a:endParaRPr>
          </a:p>
          <a:p>
            <a:pPr indent="0" lvl="0" marL="0" rtl="0" algn="just">
              <a:lnSpc>
                <a:spcPct val="80000"/>
              </a:lnSpc>
              <a:spcBef>
                <a:spcPts val="1200"/>
              </a:spcBef>
              <a:spcAft>
                <a:spcPts val="1200"/>
              </a:spcAft>
              <a:buSzPts val="605"/>
              <a:buNone/>
            </a:pPr>
            <a:r>
              <a:t/>
            </a:r>
            <a:endParaRPr sz="1100">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80" name="Google Shape;180;p3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1" name="Google Shape;181;p32"/>
          <p:cNvSpPr txBox="1"/>
          <p:nvPr/>
        </p:nvSpPr>
        <p:spPr>
          <a:xfrm>
            <a:off x="296750" y="2193900"/>
            <a:ext cx="2312400" cy="755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2400">
                <a:solidFill>
                  <a:srgbClr val="000000"/>
                </a:solidFill>
                <a:latin typeface="Rubik"/>
                <a:ea typeface="Rubik"/>
                <a:cs typeface="Rubik"/>
                <a:sym typeface="Rubik"/>
              </a:rPr>
              <a:t>Master Table</a:t>
            </a:r>
            <a:endParaRPr sz="2400">
              <a:solidFill>
                <a:srgbClr val="000000"/>
              </a:solidFill>
              <a:latin typeface="Rubik"/>
              <a:ea typeface="Rubik"/>
              <a:cs typeface="Rubik"/>
              <a:sym typeface="Rubik"/>
            </a:endParaRPr>
          </a:p>
        </p:txBody>
      </p:sp>
      <p:pic>
        <p:nvPicPr>
          <p:cNvPr id="182" name="Google Shape;182;p32"/>
          <p:cNvPicPr preferRelativeResize="0"/>
          <p:nvPr/>
        </p:nvPicPr>
        <p:blipFill rotWithShape="1">
          <a:blip r:embed="rId5">
            <a:alphaModFix/>
          </a:blip>
          <a:srcRect b="0" l="0" r="6235" t="0"/>
          <a:stretch/>
        </p:blipFill>
        <p:spPr>
          <a:xfrm>
            <a:off x="2662925" y="681775"/>
            <a:ext cx="6375575" cy="3779950"/>
          </a:xfrm>
          <a:prstGeom prst="rect">
            <a:avLst/>
          </a:prstGeom>
          <a:noFill/>
          <a:ln>
            <a:noFill/>
          </a:ln>
        </p:spPr>
      </p:pic>
      <p:sp>
        <p:nvSpPr>
          <p:cNvPr id="183" name="Google Shape;183;p32">
            <a:hlinkClick action="ppaction://hlinksldjump" r:id="rId6"/>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3"/>
          <p:cNvPicPr preferRelativeResize="0"/>
          <p:nvPr/>
        </p:nvPicPr>
        <p:blipFill rotWithShape="1">
          <a:blip r:embed="rId3">
            <a:alphaModFix amt="5000"/>
          </a:blip>
          <a:srcRect b="0" l="0" r="61249" t="0"/>
          <a:stretch/>
        </p:blipFill>
        <p:spPr>
          <a:xfrm>
            <a:off x="0" y="0"/>
            <a:ext cx="3543426" cy="5143501"/>
          </a:xfrm>
          <a:prstGeom prst="rect">
            <a:avLst/>
          </a:prstGeom>
          <a:noFill/>
          <a:ln>
            <a:noFill/>
          </a:ln>
        </p:spPr>
      </p:pic>
      <p:sp>
        <p:nvSpPr>
          <p:cNvPr id="189" name="Google Shape;189;p33"/>
          <p:cNvSpPr txBox="1"/>
          <p:nvPr>
            <p:ph idx="1" type="body"/>
          </p:nvPr>
        </p:nvSpPr>
        <p:spPr>
          <a:xfrm>
            <a:off x="311700" y="791950"/>
            <a:ext cx="3067500" cy="3888000"/>
          </a:xfrm>
          <a:prstGeom prst="rect">
            <a:avLst/>
          </a:prstGeom>
        </p:spPr>
        <p:txBody>
          <a:bodyPr anchorCtr="0" anchor="t" bIns="91425" lIns="91425" spcFirstLastPara="1" rIns="91425" wrap="square" tIns="91425">
            <a:noAutofit/>
          </a:bodyPr>
          <a:lstStyle/>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Memilih dan mendesain visualisasi seperti grafik, diagram, dan scorecard untuk mewakili metrik kunci.</a:t>
            </a:r>
            <a:endParaRPr sz="1140">
              <a:latin typeface="Rubik"/>
              <a:ea typeface="Rubik"/>
              <a:cs typeface="Rubik"/>
              <a:sym typeface="Rubik"/>
            </a:endParaRPr>
          </a:p>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Menambahkan fitur interaktif seperti filter, sort, dan kemampuan drill-down untuk meningkatkan user experience.</a:t>
            </a:r>
            <a:endParaRPr sz="1140">
              <a:latin typeface="Rubik"/>
              <a:ea typeface="Rubik"/>
              <a:cs typeface="Rubik"/>
              <a:sym typeface="Rubik"/>
            </a:endParaRPr>
          </a:p>
          <a:p>
            <a:pPr indent="-186690" lvl="0" marL="114300" rtl="0" algn="just">
              <a:lnSpc>
                <a:spcPct val="105000"/>
              </a:lnSpc>
              <a:spcBef>
                <a:spcPts val="0"/>
              </a:spcBef>
              <a:spcAft>
                <a:spcPts val="0"/>
              </a:spcAft>
              <a:buSzPts val="1140"/>
              <a:buFont typeface="Rubik"/>
              <a:buChar char="●"/>
            </a:pPr>
            <a:r>
              <a:rPr lang="en" sz="1140">
                <a:latin typeface="Rubik"/>
                <a:ea typeface="Rubik"/>
                <a:cs typeface="Rubik"/>
                <a:sym typeface="Rubik"/>
              </a:rPr>
              <a:t>Mengatur area </a:t>
            </a:r>
            <a:r>
              <a:rPr lang="en" sz="1140">
                <a:latin typeface="Rubik"/>
                <a:ea typeface="Rubik"/>
                <a:cs typeface="Rubik"/>
                <a:sym typeface="Rubik"/>
              </a:rPr>
              <a:t>dashboard</a:t>
            </a:r>
            <a:r>
              <a:rPr lang="en" sz="1140">
                <a:latin typeface="Rubik"/>
                <a:ea typeface="Rubik"/>
                <a:cs typeface="Rubik"/>
                <a:sym typeface="Rubik"/>
              </a:rPr>
              <a:t>: metrik sales, </a:t>
            </a:r>
            <a:r>
              <a:rPr lang="en" sz="1140">
                <a:latin typeface="Rubik"/>
                <a:ea typeface="Rubik"/>
                <a:cs typeface="Rubik"/>
                <a:sym typeface="Rubik"/>
              </a:rPr>
              <a:t>customer</a:t>
            </a:r>
            <a:r>
              <a:rPr lang="en" sz="1140">
                <a:latin typeface="Rubik"/>
                <a:ea typeface="Rubik"/>
                <a:cs typeface="Rubik"/>
                <a:sym typeface="Rubik"/>
              </a:rPr>
              <a:t> dan transaksi, performa sales terhadap waktu, sales dan produk terjual berdasarkan kategori dan kota, serta overview produk</a:t>
            </a:r>
            <a:endParaRPr sz="1140">
              <a:latin typeface="Rubik"/>
              <a:ea typeface="Rubik"/>
              <a:cs typeface="Rubik"/>
              <a:sym typeface="Rubik"/>
            </a:endParaRPr>
          </a:p>
        </p:txBody>
      </p:sp>
      <p:sp>
        <p:nvSpPr>
          <p:cNvPr id="190" name="Google Shape;190;p33"/>
          <p:cNvSpPr txBox="1"/>
          <p:nvPr/>
        </p:nvSpPr>
        <p:spPr>
          <a:xfrm>
            <a:off x="311700" y="4679975"/>
            <a:ext cx="83532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4"/>
              </a:rPr>
              <a:t>Dashboard</a:t>
            </a:r>
            <a:endParaRPr sz="1200">
              <a:solidFill>
                <a:schemeClr val="dk2"/>
              </a:solidFill>
              <a:latin typeface="Rubik"/>
              <a:ea typeface="Rubik"/>
              <a:cs typeface="Rubik"/>
              <a:sym typeface="Rubik"/>
            </a:endParaRPr>
          </a:p>
          <a:p>
            <a:pPr indent="0" lvl="0" marL="0" rtl="0" algn="l">
              <a:spcBef>
                <a:spcPts val="0"/>
              </a:spcBef>
              <a:spcAft>
                <a:spcPts val="0"/>
              </a:spcAft>
              <a:buNone/>
            </a:pPr>
            <a:r>
              <a:t/>
            </a:r>
            <a:endParaRPr sz="1200">
              <a:solidFill>
                <a:schemeClr val="dk2"/>
              </a:solidFill>
              <a:latin typeface="Rubik"/>
              <a:ea typeface="Rubik"/>
              <a:cs typeface="Rubik"/>
              <a:sym typeface="Rubik"/>
            </a:endParaRPr>
          </a:p>
        </p:txBody>
      </p:sp>
      <p:pic>
        <p:nvPicPr>
          <p:cNvPr id="191" name="Google Shape;191;p33"/>
          <p:cNvPicPr preferRelativeResize="0"/>
          <p:nvPr/>
        </p:nvPicPr>
        <p:blipFill>
          <a:blip r:embed="rId5">
            <a:alphaModFix/>
          </a:blip>
          <a:stretch>
            <a:fillRect/>
          </a:stretch>
        </p:blipFill>
        <p:spPr>
          <a:xfrm>
            <a:off x="3543425" y="0"/>
            <a:ext cx="5572125" cy="5143500"/>
          </a:xfrm>
          <a:prstGeom prst="rect">
            <a:avLst/>
          </a:prstGeom>
          <a:noFill/>
          <a:ln>
            <a:noFill/>
          </a:ln>
        </p:spPr>
      </p:pic>
      <p:sp>
        <p:nvSpPr>
          <p:cNvPr id="192" name="Google Shape;192;p33"/>
          <p:cNvSpPr txBox="1"/>
          <p:nvPr>
            <p:ph type="title"/>
          </p:nvPr>
        </p:nvSpPr>
        <p:spPr>
          <a:xfrm>
            <a:off x="311700" y="119250"/>
            <a:ext cx="3142200" cy="74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2650">
                <a:latin typeface="Rubik"/>
                <a:ea typeface="Rubik"/>
                <a:cs typeface="Rubik"/>
                <a:sym typeface="Rubik"/>
              </a:rPr>
              <a:t>Visual dashboard</a:t>
            </a:r>
            <a:endParaRPr sz="1400">
              <a:latin typeface="Rubik"/>
              <a:ea typeface="Rubik"/>
              <a:cs typeface="Rubik"/>
              <a:sym typeface="Rubik"/>
            </a:endParaRPr>
          </a:p>
        </p:txBody>
      </p:sp>
      <p:sp>
        <p:nvSpPr>
          <p:cNvPr id="193" name="Google Shape;193;p33">
            <a:hlinkClick action="ppaction://hlinksldjump" r:id="rId6"/>
          </p:cNvPr>
          <p:cNvSpPr/>
          <p:nvPr/>
        </p:nvSpPr>
        <p:spPr>
          <a:xfrm>
            <a:off x="8582475" y="4717375"/>
            <a:ext cx="269100" cy="284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